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
      <p:font typeface="Libre Baskerville"/>
      <p:regular r:id="rId36"/>
      <p:bold r:id="rId37"/>
      <p: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LibreBaskerville-bold.fntdata"/><Relationship Id="rId14" Type="http://schemas.openxmlformats.org/officeDocument/2006/relationships/slide" Target="slides/slide8.xml"/><Relationship Id="rId36" Type="http://schemas.openxmlformats.org/officeDocument/2006/relationships/font" Target="fonts/LibreBaskerville-regular.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ibreBaskerville-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076f142da_1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26076f142da_10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Good Morning everyone, I am Amit Kumar. I have done my master thesis project under Dr. Sandip </a:t>
            </a:r>
            <a:r>
              <a:rPr lang="en"/>
              <a:t>Chakraborty</a:t>
            </a:r>
            <a:r>
              <a:rPr lang="en"/>
              <a:t>. My project title is </a:t>
            </a:r>
            <a:r>
              <a:rPr lang="en" sz="1000">
                <a:solidFill>
                  <a:schemeClr val="dk1"/>
                </a:solidFill>
                <a:highlight>
                  <a:schemeClr val="lt1"/>
                </a:highlight>
              </a:rPr>
              <a:t>ML-based Distributed Decision Making with Convergent Replicated Data Types</a:t>
            </a:r>
            <a:endParaRPr sz="100">
              <a:solidFill>
                <a:schemeClr val="dk1"/>
              </a:solidFill>
            </a:endParaRPr>
          </a:p>
        </p:txBody>
      </p:sp>
      <p:sp>
        <p:nvSpPr>
          <p:cNvPr id="168" name="Google Shape;168;g26076f142da_10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38de16989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Emlearn is an open-source Python library that allows converting scikit-learn and Keras models to efficient C code.</a:t>
            </a:r>
            <a:br>
              <a:rPr lang="en"/>
            </a:br>
            <a:r>
              <a:rPr lang="en"/>
              <a:t>This makes it easy to deploy to any microcontroller with a C99 compiler, while keeping Python-based workflow that is familiar to Machine Learning Engineers.</a:t>
            </a:r>
            <a:endParaRPr/>
          </a:p>
        </p:txBody>
      </p:sp>
      <p:sp>
        <p:nvSpPr>
          <p:cNvPr id="304" name="Google Shape;304;g3138de16989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38de16989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chemeClr val="dk1"/>
                </a:solidFill>
              </a:rPr>
              <a:t>confusion matrix</a:t>
            </a:r>
            <a:r>
              <a:rPr lang="en"/>
              <a:t>is a two-dimensional matrix used in classification experiments to evaluate the performance of a system by showing the number of correctly and wrongly classified data</a:t>
            </a:r>
            <a:endParaRPr/>
          </a:p>
        </p:txBody>
      </p:sp>
      <p:sp>
        <p:nvSpPr>
          <p:cNvPr id="311" name="Google Shape;311;g3138de16989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38de16989_0_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chemeClr val="dk1"/>
                </a:solidFill>
              </a:rPr>
              <a:t>confusion matrix</a:t>
            </a:r>
            <a:r>
              <a:rPr lang="en"/>
              <a:t>is a two-dimensional matrix used in classification experiments to evaluate the performance of a system by showing the number of correctly and wrongly classified data</a:t>
            </a:r>
            <a:endParaRPr/>
          </a:p>
        </p:txBody>
      </p:sp>
      <p:sp>
        <p:nvSpPr>
          <p:cNvPr id="319" name="Google Shape;319;g3138de16989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38de16989_0_1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chemeClr val="dk1"/>
                </a:solidFill>
              </a:rPr>
              <a:t>confusion matrix</a:t>
            </a:r>
            <a:r>
              <a:rPr lang="en"/>
              <a:t>is a two-dimensional matrix used in classification experiments to evaluate the performance of a system by showing the number of correctly and wrongly classified data</a:t>
            </a:r>
            <a:endParaRPr/>
          </a:p>
        </p:txBody>
      </p:sp>
      <p:sp>
        <p:nvSpPr>
          <p:cNvPr id="327" name="Google Shape;327;g3138de16989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38de16989_0_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Emlearn is an open-source Python library that allows converting scikit-learn and Keras models to efficient C code.</a:t>
            </a:r>
            <a:br>
              <a:rPr lang="en"/>
            </a:br>
            <a:r>
              <a:rPr lang="en"/>
              <a:t>This makes it easy to deploy to any microcontroller with a C99 compiler, while keeping Python-based workflow that is familiar to Machine Learning Engineers.</a:t>
            </a:r>
            <a:endParaRPr/>
          </a:p>
        </p:txBody>
      </p:sp>
      <p:sp>
        <p:nvSpPr>
          <p:cNvPr id="335" name="Google Shape;335;g3138de16989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38de16989_0_2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chemeClr val="dk1"/>
                </a:solidFill>
              </a:rPr>
              <a:t>confusion matrix</a:t>
            </a:r>
            <a:r>
              <a:rPr lang="en"/>
              <a:t>is a two-dimensional matrix used in classification experiments to evaluate the performance of a system by showing the number of correctly and wrongly classified data</a:t>
            </a:r>
            <a:endParaRPr/>
          </a:p>
        </p:txBody>
      </p:sp>
      <p:sp>
        <p:nvSpPr>
          <p:cNvPr id="342" name="Google Shape;342;g3138de16989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38de16989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chemeClr val="dk1"/>
                </a:solidFill>
              </a:rPr>
              <a:t>confusion matrix</a:t>
            </a:r>
            <a:r>
              <a:rPr lang="en"/>
              <a:t>is a two-dimensional matrix used in classification experiments to evaluate the performance of a system by showing the number of correctly and wrongly classified data</a:t>
            </a:r>
            <a:endParaRPr/>
          </a:p>
        </p:txBody>
      </p:sp>
      <p:sp>
        <p:nvSpPr>
          <p:cNvPr id="350" name="Google Shape;350;g3138de16989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38de16989_0_2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chemeClr val="dk1"/>
                </a:solidFill>
              </a:rPr>
              <a:t>confusion matrix</a:t>
            </a:r>
            <a:r>
              <a:rPr lang="en"/>
              <a:t>is a two-dimensional matrix used in classification experiments to evaluate the performance of a system by showing the number of correctly and wrongly classified data</a:t>
            </a:r>
            <a:endParaRPr/>
          </a:p>
        </p:txBody>
      </p:sp>
      <p:sp>
        <p:nvSpPr>
          <p:cNvPr id="358" name="Google Shape;358;g3138de16989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38de16989_0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Emlearn is an open-source Python library that allows converting scikit-learn and Keras models to efficient C code.</a:t>
            </a:r>
            <a:br>
              <a:rPr lang="en"/>
            </a:br>
            <a:r>
              <a:rPr lang="en"/>
              <a:t>This makes it easy to deploy to any microcontroller with a C99 compiler, while keeping Python-based workflow that is familiar to Machine Learning Engineers.</a:t>
            </a:r>
            <a:endParaRPr/>
          </a:p>
        </p:txBody>
      </p:sp>
      <p:sp>
        <p:nvSpPr>
          <p:cNvPr id="366" name="Google Shape;366;g3138de16989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38de16989_0_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chemeClr val="dk1"/>
                </a:solidFill>
              </a:rPr>
              <a:t>confusion matrix</a:t>
            </a:r>
            <a:r>
              <a:rPr lang="en"/>
              <a:t>is a two-dimensional matrix used in classification experiments to evaluate the performance of a system by showing the number of correctly and wrongly classified data</a:t>
            </a:r>
            <a:endParaRPr/>
          </a:p>
        </p:txBody>
      </p:sp>
      <p:sp>
        <p:nvSpPr>
          <p:cNvPr id="373" name="Google Shape;373;g3138de16989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02b5f4c2d7_0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rPr>
              <a:t>Household air pollution was responsible for an estimated 3.2 million deaths per year in 2020, including over 237 000 deaths of children under the age of 5. </a:t>
            </a:r>
            <a:br>
              <a:rPr lang="en" sz="1200">
                <a:solidFill>
                  <a:schemeClr val="dk1"/>
                </a:solidFill>
              </a:rPr>
            </a:br>
            <a:r>
              <a:rPr lang="en" sz="1200">
                <a:solidFill>
                  <a:schemeClr val="dk1"/>
                </a:solidFill>
              </a:rPr>
              <a:t>The use of low-cost air quality monitors in indoor spaces is beneficial for individual awareness.</a:t>
            </a:r>
            <a:br>
              <a:rPr lang="en" sz="1200">
                <a:solidFill>
                  <a:schemeClr val="dk1"/>
                </a:solidFill>
              </a:rPr>
            </a:br>
            <a:r>
              <a:rPr lang="en" sz="1200">
                <a:solidFill>
                  <a:schemeClr val="dk1"/>
                </a:solidFill>
              </a:rPr>
              <a:t>It primarily focused on </a:t>
            </a:r>
            <a:r>
              <a:rPr lang="en" sz="1200">
                <a:solidFill>
                  <a:schemeClr val="dk1"/>
                </a:solidFill>
              </a:rPr>
              <a:t>isolated measurements </a:t>
            </a:r>
            <a:r>
              <a:rPr lang="en" sz="1200">
                <a:solidFill>
                  <a:schemeClr val="dk1"/>
                </a:solidFill>
              </a:rPr>
              <a:t>which </a:t>
            </a:r>
            <a:r>
              <a:rPr lang="en" sz="1200">
                <a:solidFill>
                  <a:schemeClr val="dk1"/>
                </a:solidFill>
              </a:rPr>
              <a:t>fail to capture complex dynamics of air pollution propagation across interconnected indoor spaces.</a:t>
            </a:r>
            <a:endParaRPr sz="1200">
              <a:solidFill>
                <a:schemeClr val="dk1"/>
              </a:solidFill>
            </a:endParaRPr>
          </a:p>
        </p:txBody>
      </p:sp>
      <p:sp>
        <p:nvSpPr>
          <p:cNvPr id="185" name="Google Shape;185;g202b5f4c2d7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38de16989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chemeClr val="dk1"/>
                </a:solidFill>
              </a:rPr>
              <a:t>confusion matrix</a:t>
            </a:r>
            <a:r>
              <a:rPr lang="en"/>
              <a:t>is a two-dimensional matrix used in classification experiments to evaluate the performance of a system by showing the number of correctly and wrongly classified data</a:t>
            </a:r>
            <a:endParaRPr/>
          </a:p>
        </p:txBody>
      </p:sp>
      <p:sp>
        <p:nvSpPr>
          <p:cNvPr id="381" name="Google Shape;381;g3138de16989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38de16989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solidFill>
                  <a:schemeClr val="dk1"/>
                </a:solidFill>
              </a:rPr>
              <a:t>confusion matrix</a:t>
            </a:r>
            <a:r>
              <a:rPr lang="en"/>
              <a:t>is a two-dimensional matrix used in classification experiments to evaluate the performance of a system by showing the number of correctly and wrongly classified data</a:t>
            </a:r>
            <a:endParaRPr/>
          </a:p>
        </p:txBody>
      </p:sp>
      <p:sp>
        <p:nvSpPr>
          <p:cNvPr id="389" name="Google Shape;389;g3138de16989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d137809010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conclude</a:t>
            </a:r>
            <a:endParaRPr/>
          </a:p>
        </p:txBody>
      </p:sp>
      <p:sp>
        <p:nvSpPr>
          <p:cNvPr id="397" name="Google Shape;397;g2d13780901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138de16989_2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conclude</a:t>
            </a:r>
            <a:endParaRPr/>
          </a:p>
        </p:txBody>
      </p:sp>
      <p:sp>
        <p:nvSpPr>
          <p:cNvPr id="405" name="Google Shape;405;g3138de16989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d137809010_0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p:txBody>
      </p:sp>
      <p:sp>
        <p:nvSpPr>
          <p:cNvPr id="414" name="Google Shape;414;g2d137809010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137809010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2d137809010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b826b077d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rPr>
              <a:t>This is how air pollution from kitchen can propagate to the other areas of the house. Can we use different sensors data to keep a global view of the system?</a:t>
            </a:r>
            <a:br>
              <a:rPr lang="en" sz="1200">
                <a:solidFill>
                  <a:schemeClr val="dk1"/>
                </a:solidFill>
              </a:rPr>
            </a:br>
            <a:r>
              <a:rPr lang="en" sz="1200">
                <a:solidFill>
                  <a:schemeClr val="dk1"/>
                </a:solidFill>
              </a:rPr>
              <a:t>We can track real time activities within the house. This system can be used for  improved air management strategies within households.</a:t>
            </a:r>
            <a:br>
              <a:rPr lang="en" sz="1200">
                <a:solidFill>
                  <a:schemeClr val="dk1"/>
                </a:solidFill>
              </a:rPr>
            </a:br>
            <a:r>
              <a:rPr lang="en" sz="1200">
                <a:solidFill>
                  <a:schemeClr val="dk1"/>
                </a:solidFill>
              </a:rPr>
              <a:t>For example, in the event of a fire, early pollutant propagation detection across sensors could trigger timely alerts and preventive actions. By providing occupants with actionable insights on ventilation and air quality, our system fosters healthier indoor environments.</a:t>
            </a:r>
            <a:endParaRPr sz="1200">
              <a:solidFill>
                <a:schemeClr val="dk1"/>
              </a:solidFill>
            </a:endParaRPr>
          </a:p>
        </p:txBody>
      </p:sp>
      <p:sp>
        <p:nvSpPr>
          <p:cNvPr id="224" name="Google Shape;224;g2db826b077d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3881442c6_0_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We require dalton</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We require setcvrdt -&gt; why? Each node can update their data </a:t>
            </a:r>
            <a:r>
              <a:rPr lang="en" sz="1200">
                <a:solidFill>
                  <a:schemeClr val="dk1"/>
                </a:solidFill>
              </a:rPr>
              <a:t>structure</a:t>
            </a:r>
            <a:r>
              <a:rPr lang="en" sz="1200">
                <a:solidFill>
                  <a:schemeClr val="dk1"/>
                </a:solidFill>
              </a:rPr>
              <a:t> storing all predictions any time. The same should be reflected in all the nodes. First an earlier predicoitn will be deleted and a new </a:t>
            </a:r>
            <a:r>
              <a:rPr lang="en" sz="1200">
                <a:solidFill>
                  <a:schemeClr val="dk1"/>
                </a:solidFill>
              </a:rPr>
              <a:t>prediction</a:t>
            </a:r>
            <a:r>
              <a:rPr lang="en" sz="1200">
                <a:solidFill>
                  <a:schemeClr val="dk1"/>
                </a:solidFill>
              </a:rPr>
              <a:t> will be added. We want this datstrucure to be consistent. We don’t want </a:t>
            </a:r>
            <a:r>
              <a:rPr lang="en" sz="1200">
                <a:solidFill>
                  <a:schemeClr val="dk1"/>
                </a:solidFill>
              </a:rPr>
              <a:t>different</a:t>
            </a:r>
            <a:r>
              <a:rPr lang="en" sz="1200">
                <a:solidFill>
                  <a:schemeClr val="dk1"/>
                </a:solidFill>
              </a:rPr>
              <a:t> sets of </a:t>
            </a:r>
            <a:r>
              <a:rPr lang="en" sz="1200">
                <a:solidFill>
                  <a:schemeClr val="dk1"/>
                </a:solidFill>
              </a:rPr>
              <a:t>predictions</a:t>
            </a:r>
            <a:r>
              <a:rPr lang="en" sz="1200">
                <a:solidFill>
                  <a:schemeClr val="dk1"/>
                </a:solidFill>
              </a:rPr>
              <a:t> among different </a:t>
            </a:r>
            <a:r>
              <a:rPr lang="en" sz="1200">
                <a:solidFill>
                  <a:schemeClr val="dk1"/>
                </a:solidFill>
              </a:rPr>
              <a:t>monitors</a:t>
            </a:r>
            <a:r>
              <a:rPr lang="en" sz="1200">
                <a:solidFill>
                  <a:schemeClr val="dk1"/>
                </a:solidFill>
              </a:rPr>
              <a:t>. To have this we used setcvrdt</a:t>
            </a:r>
            <a:br>
              <a:rPr lang="en" sz="1200">
                <a:solidFill>
                  <a:schemeClr val="dk1"/>
                </a:solidFill>
              </a:rPr>
            </a:br>
            <a:r>
              <a:rPr lang="en" sz="1200">
                <a:solidFill>
                  <a:schemeClr val="dk1"/>
                </a:solidFill>
              </a:rPr>
              <a:t>Rsft-&gt; for decision making. There can be </a:t>
            </a:r>
            <a:r>
              <a:rPr lang="en" sz="1200">
                <a:solidFill>
                  <a:schemeClr val="dk1"/>
                </a:solidFill>
              </a:rPr>
              <a:t>monitors</a:t>
            </a:r>
            <a:r>
              <a:rPr lang="en" sz="1200">
                <a:solidFill>
                  <a:schemeClr val="dk1"/>
                </a:solidFill>
              </a:rPr>
              <a:t> which is lagging behind from others. Is not able to capture the correct packets sent by others. If that happens then a wrong prediction cna cause lots of mishappening. So, we require a leader among them which will take all necessary decision. Another erason sbeing is the limitation to computation power of esps-32</a:t>
            </a:r>
            <a:endParaRPr sz="1200">
              <a:solidFill>
                <a:schemeClr val="dk1"/>
              </a:solidFill>
            </a:endParaRPr>
          </a:p>
          <a:p>
            <a:pPr indent="0" lvl="0" marL="0" rtl="0" algn="l">
              <a:lnSpc>
                <a:spcPct val="115000"/>
              </a:lnSpc>
              <a:spcBef>
                <a:spcPts val="1200"/>
              </a:spcBef>
              <a:spcAft>
                <a:spcPts val="1200"/>
              </a:spcAft>
              <a:buNone/>
            </a:pPr>
            <a:r>
              <a:rPr lang="en" sz="1200">
                <a:solidFill>
                  <a:schemeClr val="dk1"/>
                </a:solidFill>
              </a:rPr>
              <a:t>What is our objective?</a:t>
            </a:r>
            <a:br>
              <a:rPr lang="en" sz="1200">
                <a:solidFill>
                  <a:schemeClr val="dk1"/>
                </a:solidFill>
              </a:rPr>
            </a:br>
            <a:r>
              <a:rPr lang="en" sz="1200">
                <a:solidFill>
                  <a:schemeClr val="dk1"/>
                </a:solidFill>
              </a:rPr>
              <a:t>How will we achieve this?</a:t>
            </a:r>
            <a:br>
              <a:rPr lang="en" sz="1200">
                <a:solidFill>
                  <a:schemeClr val="dk1"/>
                </a:solidFill>
              </a:rPr>
            </a:br>
            <a:r>
              <a:rPr lang="en" sz="1200">
                <a:solidFill>
                  <a:schemeClr val="dk1"/>
                </a:solidFill>
              </a:rPr>
              <a:t>A sensor far away from door would never be able to detect that door was open or not. So, we need a global context. Various other reasons as well.</a:t>
            </a:r>
            <a:endParaRPr sz="1200">
              <a:solidFill>
                <a:schemeClr val="dk1"/>
              </a:solidFill>
            </a:endParaRPr>
          </a:p>
        </p:txBody>
      </p:sp>
      <p:sp>
        <p:nvSpPr>
          <p:cNvPr id="236" name="Google Shape;236;g313881442c6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137809010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 a State-based Conflict-free replicated data type(CvRDT) system using the set data structure. </a:t>
            </a:r>
            <a:endParaRPr/>
          </a:p>
          <a:p>
            <a:pPr indent="0" lvl="0" marL="0" rtl="0" algn="l">
              <a:spcBef>
                <a:spcPts val="0"/>
              </a:spcBef>
              <a:spcAft>
                <a:spcPts val="0"/>
              </a:spcAft>
              <a:buNone/>
            </a:pPr>
            <a:r>
              <a:rPr lang="en"/>
              <a:t>Two endpoints to be made available by each node to receive insert and remove items requests from the main_set that is stored locally. </a:t>
            </a:r>
            <a:endParaRPr/>
          </a:p>
          <a:p>
            <a:pPr indent="0" lvl="0" marL="0" rtl="0" algn="l">
              <a:spcBef>
                <a:spcPts val="0"/>
              </a:spcBef>
              <a:spcAft>
                <a:spcPts val="0"/>
              </a:spcAft>
              <a:buNone/>
            </a:pPr>
            <a:r>
              <a:rPr lang="en"/>
              <a:t>● When an item is inserted to the set using the /add endpoint, the item must reflect in other nodes' set too. </a:t>
            </a:r>
            <a:endParaRPr/>
          </a:p>
          <a:p>
            <a:pPr indent="0" lvl="0" marL="0" rtl="0" algn="l">
              <a:spcBef>
                <a:spcPts val="0"/>
              </a:spcBef>
              <a:spcAft>
                <a:spcPts val="0"/>
              </a:spcAft>
              <a:buNone/>
            </a:pPr>
            <a:r>
              <a:rPr lang="en"/>
              <a:t>● When an item is removed from the set using the /rem endpoint, the item must be removed from the other nodes' set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Unique associated with each new insertions ensures concurrent reinsertions at multiple nodes.</a:t>
            </a:r>
            <a:br>
              <a:rPr lang="en"/>
            </a:br>
            <a:endParaRPr/>
          </a:p>
        </p:txBody>
      </p:sp>
      <p:sp>
        <p:nvSpPr>
          <p:cNvPr id="248" name="Google Shape;248;g2d13780901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38de16989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 a State-based Conflict-free replicated data type(CvRDT) system using the set data structure. </a:t>
            </a:r>
            <a:endParaRPr/>
          </a:p>
          <a:p>
            <a:pPr indent="0" lvl="0" marL="0" rtl="0" algn="l">
              <a:spcBef>
                <a:spcPts val="0"/>
              </a:spcBef>
              <a:spcAft>
                <a:spcPts val="0"/>
              </a:spcAft>
              <a:buNone/>
            </a:pPr>
            <a:r>
              <a:rPr lang="en"/>
              <a:t>Two endpoints to be made available by each node to receive insert and remove items requests from the main_set that is stored locally. </a:t>
            </a:r>
            <a:endParaRPr/>
          </a:p>
          <a:p>
            <a:pPr indent="0" lvl="0" marL="0" rtl="0" algn="l">
              <a:spcBef>
                <a:spcPts val="0"/>
              </a:spcBef>
              <a:spcAft>
                <a:spcPts val="0"/>
              </a:spcAft>
              <a:buNone/>
            </a:pPr>
            <a:r>
              <a:rPr lang="en"/>
              <a:t>● When an item is inserted to the set using the /add endpoint, the item must reflect in other nodes' set too. </a:t>
            </a:r>
            <a:endParaRPr/>
          </a:p>
          <a:p>
            <a:pPr indent="0" lvl="0" marL="0" rtl="0" algn="l">
              <a:spcBef>
                <a:spcPts val="0"/>
              </a:spcBef>
              <a:spcAft>
                <a:spcPts val="0"/>
              </a:spcAft>
              <a:buNone/>
            </a:pPr>
            <a:r>
              <a:rPr lang="en"/>
              <a:t>● When an item is removed from the set using the /rem endpoint, the item must be removed from the other nodes' set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Unique associated with each new insertions ensures concurrent reinsertions at multiple nodes.</a:t>
            </a:r>
            <a:br>
              <a:rPr lang="en"/>
            </a:br>
            <a:endParaRPr/>
          </a:p>
        </p:txBody>
      </p:sp>
      <p:sp>
        <p:nvSpPr>
          <p:cNvPr id="262" name="Google Shape;262;g3138de16989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3881442c6_0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Set CvRDT ensures all nodes maintain consistent state of detected activities, Raft’s leader election mechanism ensures centralized decision-making. </a:t>
            </a:r>
            <a:endParaRPr/>
          </a:p>
          <a:p>
            <a:pPr indent="0" lvl="0" marL="0" rtl="0" algn="l">
              <a:spcBef>
                <a:spcPts val="0"/>
              </a:spcBef>
              <a:spcAft>
                <a:spcPts val="0"/>
              </a:spcAft>
              <a:buNone/>
            </a:pPr>
            <a:r>
              <a:rPr lang="en"/>
              <a:t>What action should be taken based on global context. Instead of all nodes processing and analyzing the global state, the elected leader takes primary responsibility for complex decision-making.</a:t>
            </a:r>
            <a:endParaRPr/>
          </a:p>
          <a:p>
            <a:pPr indent="0" lvl="0" marL="0" rtl="0" algn="l">
              <a:spcBef>
                <a:spcPts val="0"/>
              </a:spcBef>
              <a:spcAft>
                <a:spcPts val="0"/>
              </a:spcAft>
              <a:buNone/>
            </a:pPr>
            <a:br>
              <a:rPr lang="en"/>
            </a:br>
            <a:r>
              <a:rPr lang="en"/>
              <a:t>The leader node becomes responsible for aggregating activity predictions from all nodes and making final determinations about ongoing activities. Like fire in the building. Then necessary precautions will be taken from leader node.</a:t>
            </a:r>
            <a:br>
              <a:rPr lang="en"/>
            </a:br>
            <a:r>
              <a:rPr lang="en"/>
              <a:t>This is particularly important for resource-constrained ESP32 devices, as it prevents redundant processing across nodes.</a:t>
            </a:r>
            <a:endParaRPr/>
          </a:p>
          <a:p>
            <a:pPr indent="0" lvl="0" marL="0" rtl="0" algn="l">
              <a:spcBef>
                <a:spcPts val="0"/>
              </a:spcBef>
              <a:spcAft>
                <a:spcPts val="0"/>
              </a:spcAft>
              <a:buNone/>
            </a:pPr>
            <a:br>
              <a:rPr lang="en"/>
            </a:br>
            <a:r>
              <a:rPr lang="en"/>
              <a:t>Node states and Role: Follower, Candidate, Leader.</a:t>
            </a:r>
            <a:endParaRPr/>
          </a:p>
          <a:p>
            <a:pPr indent="0" lvl="0" marL="0" rtl="0" algn="l">
              <a:spcBef>
                <a:spcPts val="0"/>
              </a:spcBef>
              <a:spcAft>
                <a:spcPts val="0"/>
              </a:spcAft>
              <a:buNone/>
            </a:pPr>
            <a:r>
              <a:rPr lang="en"/>
              <a:t>: Term management, Vote request broadcasting, Voting mechanism(self voting, vote request processing), </a:t>
            </a:r>
            <a:br>
              <a:rPr lang="en"/>
            </a:br>
            <a:r>
              <a:rPr lang="en"/>
              <a:t>Leader </a:t>
            </a:r>
            <a:r>
              <a:rPr lang="en"/>
              <a:t>operations</a:t>
            </a:r>
            <a:r>
              <a:rPr lang="en"/>
              <a:t>: </a:t>
            </a:r>
            <a:r>
              <a:rPr lang="en"/>
              <a:t>heartbeat</a:t>
            </a:r>
            <a:r>
              <a:rPr lang="en"/>
              <a:t> and state Coordination</a:t>
            </a:r>
            <a:endParaRPr/>
          </a:p>
          <a:p>
            <a:pPr indent="0" lvl="0" marL="0" rtl="0" algn="l">
              <a:spcBef>
                <a:spcPts val="0"/>
              </a:spcBef>
              <a:spcAft>
                <a:spcPts val="0"/>
              </a:spcAft>
              <a:buNone/>
            </a:pPr>
            <a:r>
              <a:rPr lang="en"/>
              <a:t>UDP Communication</a:t>
            </a:r>
            <a:endParaRPr/>
          </a:p>
          <a:p>
            <a:pPr indent="0" lvl="0" marL="0" rtl="0" algn="l">
              <a:spcBef>
                <a:spcPts val="0"/>
              </a:spcBef>
              <a:spcAft>
                <a:spcPts val="0"/>
              </a:spcAft>
              <a:buNone/>
            </a:pPr>
            <a:r>
              <a:rPr lang="en"/>
              <a:t>Node discovery by joined message.</a:t>
            </a:r>
            <a:br>
              <a:rPr lang="en"/>
            </a:br>
            <a:r>
              <a:rPr lang="en"/>
              <a:t>Testing and </a:t>
            </a:r>
            <a:r>
              <a:rPr lang="en"/>
              <a:t>challenges</a:t>
            </a:r>
            <a:r>
              <a:rPr lang="en"/>
              <a:t>: Infinite election problem: Not incrementing term number on no result election. </a:t>
            </a:r>
            <a:endParaRPr/>
          </a:p>
          <a:p>
            <a:pPr indent="0" lvl="0" marL="0" rtl="0" algn="l">
              <a:spcBef>
                <a:spcPts val="0"/>
              </a:spcBef>
              <a:spcAft>
                <a:spcPts val="0"/>
              </a:spcAft>
              <a:buClr>
                <a:schemeClr val="dk1"/>
              </a:buClr>
              <a:buSzPts val="1100"/>
              <a:buFont typeface="Arial"/>
              <a:buNone/>
            </a:pPr>
            <a:r>
              <a:rPr lang="en"/>
              <a:t>Three node configuration and four node </a:t>
            </a:r>
            <a:r>
              <a:rPr lang="en"/>
              <a:t>configuration</a:t>
            </a:r>
            <a:r>
              <a:rPr lang="en"/>
              <a:t>. Shutting down leader and </a:t>
            </a:r>
            <a:r>
              <a:rPr lang="en"/>
              <a:t>turning</a:t>
            </a:r>
            <a:r>
              <a:rPr lang="en"/>
              <a:t> it on. Shutting down follower and turing it on.</a:t>
            </a:r>
            <a:endParaRPr/>
          </a:p>
          <a:p>
            <a:pPr indent="0" lvl="0" marL="0" rtl="0" algn="l">
              <a:spcBef>
                <a:spcPts val="0"/>
              </a:spcBef>
              <a:spcAft>
                <a:spcPts val="0"/>
              </a:spcAft>
              <a:buNone/>
            </a:pPr>
            <a:r>
              <a:t/>
            </a:r>
            <a:endParaRPr/>
          </a:p>
        </p:txBody>
      </p:sp>
      <p:sp>
        <p:nvSpPr>
          <p:cNvPr id="271" name="Google Shape;271;g313881442c6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38de16989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Set CvRDT ensures all nodes maintain consistent state of detected activities, Raft’s leader election mechanism ensures centralized decision-making. </a:t>
            </a:r>
            <a:endParaRPr/>
          </a:p>
          <a:p>
            <a:pPr indent="0" lvl="0" marL="0" rtl="0" algn="l">
              <a:spcBef>
                <a:spcPts val="0"/>
              </a:spcBef>
              <a:spcAft>
                <a:spcPts val="0"/>
              </a:spcAft>
              <a:buNone/>
            </a:pPr>
            <a:r>
              <a:rPr lang="en"/>
              <a:t>What action should be taken based on global context. Instead of all nodes processing and analyzing the global state, the elected leader takes primary responsibility for complex decision-making.</a:t>
            </a:r>
            <a:endParaRPr/>
          </a:p>
          <a:p>
            <a:pPr indent="0" lvl="0" marL="0" rtl="0" algn="l">
              <a:spcBef>
                <a:spcPts val="0"/>
              </a:spcBef>
              <a:spcAft>
                <a:spcPts val="0"/>
              </a:spcAft>
              <a:buNone/>
            </a:pPr>
            <a:br>
              <a:rPr lang="en"/>
            </a:br>
            <a:r>
              <a:rPr lang="en"/>
              <a:t>The leader node becomes responsible for aggregating activity predictions from all nodes and making final determinations about ongoing activities. Like fire in the building. Then necessary precautions will be taken from leader node.</a:t>
            </a:r>
            <a:br>
              <a:rPr lang="en"/>
            </a:br>
            <a:r>
              <a:rPr lang="en"/>
              <a:t>This is particularly important for resource-constrained ESP32 devices, as it prevents redundant processing across nodes.</a:t>
            </a:r>
            <a:endParaRPr/>
          </a:p>
          <a:p>
            <a:pPr indent="0" lvl="0" marL="0" rtl="0" algn="l">
              <a:spcBef>
                <a:spcPts val="0"/>
              </a:spcBef>
              <a:spcAft>
                <a:spcPts val="0"/>
              </a:spcAft>
              <a:buNone/>
            </a:pPr>
            <a:br>
              <a:rPr lang="en"/>
            </a:br>
            <a:r>
              <a:rPr lang="en"/>
              <a:t>Node states and Role: Follower, Candidate, Leader.</a:t>
            </a:r>
            <a:endParaRPr/>
          </a:p>
          <a:p>
            <a:pPr indent="0" lvl="0" marL="0" rtl="0" algn="l">
              <a:spcBef>
                <a:spcPts val="0"/>
              </a:spcBef>
              <a:spcAft>
                <a:spcPts val="0"/>
              </a:spcAft>
              <a:buNone/>
            </a:pPr>
            <a:r>
              <a:rPr lang="en"/>
              <a:t>: Term management, Vote request broadcasting, Voting mechanism(self voting, vote request processing), </a:t>
            </a:r>
            <a:br>
              <a:rPr lang="en"/>
            </a:br>
            <a:r>
              <a:rPr lang="en"/>
              <a:t>Leader operations: heartbeat and state Coordination</a:t>
            </a:r>
            <a:endParaRPr/>
          </a:p>
          <a:p>
            <a:pPr indent="0" lvl="0" marL="0" rtl="0" algn="l">
              <a:spcBef>
                <a:spcPts val="0"/>
              </a:spcBef>
              <a:spcAft>
                <a:spcPts val="0"/>
              </a:spcAft>
              <a:buNone/>
            </a:pPr>
            <a:r>
              <a:rPr lang="en"/>
              <a:t>UDP Communication</a:t>
            </a:r>
            <a:endParaRPr/>
          </a:p>
          <a:p>
            <a:pPr indent="0" lvl="0" marL="0" rtl="0" algn="l">
              <a:spcBef>
                <a:spcPts val="0"/>
              </a:spcBef>
              <a:spcAft>
                <a:spcPts val="0"/>
              </a:spcAft>
              <a:buNone/>
            </a:pPr>
            <a:r>
              <a:rPr lang="en"/>
              <a:t>Node discovery by joined message.</a:t>
            </a:r>
            <a:br>
              <a:rPr lang="en"/>
            </a:br>
            <a:r>
              <a:rPr lang="en"/>
              <a:t>Testing and challenges: Infinite election problem: Not incrementing term number on no result election. </a:t>
            </a:r>
            <a:endParaRPr/>
          </a:p>
          <a:p>
            <a:pPr indent="0" lvl="0" marL="0" rtl="0" algn="l">
              <a:spcBef>
                <a:spcPts val="0"/>
              </a:spcBef>
              <a:spcAft>
                <a:spcPts val="0"/>
              </a:spcAft>
              <a:buNone/>
            </a:pPr>
            <a:r>
              <a:rPr lang="en"/>
              <a:t>Three node configuration and four node configuration. Shutting down leader and turning it on. Shutting down follower and turing it on.</a:t>
            </a:r>
            <a:endParaRPr/>
          </a:p>
          <a:p>
            <a:pPr indent="0" lvl="0" marL="0" rtl="0" algn="l">
              <a:spcBef>
                <a:spcPts val="0"/>
              </a:spcBef>
              <a:spcAft>
                <a:spcPts val="0"/>
              </a:spcAft>
              <a:buNone/>
            </a:pPr>
            <a:r>
              <a:t/>
            </a:r>
            <a:endParaRPr/>
          </a:p>
        </p:txBody>
      </p:sp>
      <p:sp>
        <p:nvSpPr>
          <p:cNvPr id="280" name="Google Shape;280;g3138de16989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38de16989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mlearn is an open-source Python library that allows converting scikit-learn and Keras models to efficient C code.</a:t>
            </a:r>
            <a:br>
              <a:rPr lang="en"/>
            </a:br>
            <a:r>
              <a:rPr lang="en"/>
              <a:t>This makes it easy to deploy to any microcontroller with a C99 compiler, while keeping Python-based workflow that is familiar to Machine Learning Engineers.</a:t>
            </a:r>
            <a:endParaRPr/>
          </a:p>
        </p:txBody>
      </p:sp>
      <p:sp>
        <p:nvSpPr>
          <p:cNvPr id="291" name="Google Shape;291;g3138de16989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28675" y="57150"/>
            <a:ext cx="7485512" cy="822722"/>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13"/>
          <p:cNvSpPr txBox="1"/>
          <p:nvPr>
            <p:ph idx="1" type="body"/>
          </p:nvPr>
        </p:nvSpPr>
        <p:spPr>
          <a:xfrm>
            <a:off x="828675" y="1200150"/>
            <a:ext cx="7486650" cy="34290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1400"/>
              </a:spcBef>
              <a:spcAft>
                <a:spcPts val="0"/>
              </a:spcAft>
              <a:buClr>
                <a:schemeClr val="dk1"/>
              </a:buClr>
              <a:buSzPts val="1400"/>
              <a:buChar char="●"/>
              <a:defRPr sz="1100"/>
            </a:lvl1pPr>
            <a:lvl2pPr indent="-317500" lvl="1" marL="914400" algn="l">
              <a:lnSpc>
                <a:spcPct val="90000"/>
              </a:lnSpc>
              <a:spcBef>
                <a:spcPts val="1200"/>
              </a:spcBef>
              <a:spcAft>
                <a:spcPts val="0"/>
              </a:spcAft>
              <a:buClr>
                <a:schemeClr val="dk1"/>
              </a:buClr>
              <a:buSzPts val="1400"/>
              <a:buChar char="○"/>
              <a:defRPr sz="1100"/>
            </a:lvl2pPr>
            <a:lvl3pPr indent="-317500" lvl="2" marL="1371600" algn="l">
              <a:lnSpc>
                <a:spcPct val="90000"/>
              </a:lnSpc>
              <a:spcBef>
                <a:spcPts val="1200"/>
              </a:spcBef>
              <a:spcAft>
                <a:spcPts val="0"/>
              </a:spcAft>
              <a:buClr>
                <a:schemeClr val="dk1"/>
              </a:buClr>
              <a:buSzPts val="1400"/>
              <a:buChar char="■"/>
              <a:defRPr sz="1100"/>
            </a:lvl3pPr>
            <a:lvl4pPr indent="-317500" lvl="3" marL="1828800" algn="l">
              <a:lnSpc>
                <a:spcPct val="90000"/>
              </a:lnSpc>
              <a:spcBef>
                <a:spcPts val="1200"/>
              </a:spcBef>
              <a:spcAft>
                <a:spcPts val="0"/>
              </a:spcAft>
              <a:buClr>
                <a:schemeClr val="dk1"/>
              </a:buClr>
              <a:buSzPts val="1400"/>
              <a:buChar char="●"/>
              <a:defRPr sz="1100"/>
            </a:lvl4pPr>
            <a:lvl5pPr indent="-317500" lvl="4" marL="2286000" algn="l">
              <a:lnSpc>
                <a:spcPct val="90000"/>
              </a:lnSpc>
              <a:spcBef>
                <a:spcPts val="1200"/>
              </a:spcBef>
              <a:spcAft>
                <a:spcPts val="0"/>
              </a:spcAft>
              <a:buClr>
                <a:schemeClr val="dk1"/>
              </a:buClr>
              <a:buSzPts val="1400"/>
              <a:buChar char="○"/>
              <a:defRPr sz="1100"/>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
        <p:nvSpPr>
          <p:cNvPr id="53" name="Google Shape;53;p13"/>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4" name="Google Shape;54;p13"/>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5" name="Google Shape;55;p13"/>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rm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65" name="Shape 65"/>
        <p:cNvGrpSpPr/>
        <p:nvPr/>
      </p:nvGrpSpPr>
      <p:grpSpPr>
        <a:xfrm>
          <a:off x="0" y="0"/>
          <a:ext cx="0" cy="0"/>
          <a:chOff x="0" y="0"/>
          <a:chExt cx="0" cy="0"/>
        </a:xfrm>
      </p:grpSpPr>
      <p:sp>
        <p:nvSpPr>
          <p:cNvPr id="66" name="Google Shape;66;p15"/>
          <p:cNvSpPr txBox="1"/>
          <p:nvPr>
            <p:ph type="title"/>
          </p:nvPr>
        </p:nvSpPr>
        <p:spPr>
          <a:xfrm>
            <a:off x="828675" y="57150"/>
            <a:ext cx="7485512" cy="822722"/>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5"/>
          <p:cNvSpPr txBox="1"/>
          <p:nvPr>
            <p:ph idx="1" type="body"/>
          </p:nvPr>
        </p:nvSpPr>
        <p:spPr>
          <a:xfrm>
            <a:off x="828675" y="1200150"/>
            <a:ext cx="7486650" cy="34290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1400"/>
              </a:spcBef>
              <a:spcAft>
                <a:spcPts val="0"/>
              </a:spcAft>
              <a:buClr>
                <a:schemeClr val="dk1"/>
              </a:buClr>
              <a:buSzPts val="1400"/>
              <a:buChar char="▪"/>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500"/>
              </a:spcBef>
              <a:spcAft>
                <a:spcPts val="0"/>
              </a:spcAft>
              <a:buClr>
                <a:schemeClr val="dk1"/>
              </a:buClr>
              <a:buSzPts val="1400"/>
              <a:buChar char="▪"/>
              <a:defRPr/>
            </a:lvl3pPr>
            <a:lvl4pPr indent="-317500" lvl="3" marL="1828800" algn="l">
              <a:lnSpc>
                <a:spcPct val="90000"/>
              </a:lnSpc>
              <a:spcBef>
                <a:spcPts val="500"/>
              </a:spcBef>
              <a:spcAft>
                <a:spcPts val="0"/>
              </a:spcAft>
              <a:buClr>
                <a:schemeClr val="dk1"/>
              </a:buClr>
              <a:buSzPts val="1400"/>
              <a:buChar char="▪"/>
              <a:defRPr/>
            </a:lvl4pPr>
            <a:lvl5pPr indent="-317500" lvl="4" marL="2286000" algn="l">
              <a:lnSpc>
                <a:spcPct val="90000"/>
              </a:lnSpc>
              <a:spcBef>
                <a:spcPts val="5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15"/>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5"/>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1" name="Shape 71"/>
        <p:cNvGrpSpPr/>
        <p:nvPr/>
      </p:nvGrpSpPr>
      <p:grpSpPr>
        <a:xfrm>
          <a:off x="0" y="0"/>
          <a:ext cx="0" cy="0"/>
          <a:chOff x="0" y="0"/>
          <a:chExt cx="0" cy="0"/>
        </a:xfrm>
      </p:grpSpPr>
      <p:sp>
        <p:nvSpPr>
          <p:cNvPr id="72" name="Google Shape;72;p16"/>
          <p:cNvSpPr/>
          <p:nvPr/>
        </p:nvSpPr>
        <p:spPr>
          <a:xfrm>
            <a:off x="0" y="4333593"/>
            <a:ext cx="9144000" cy="80990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 name="Google Shape;73;p16"/>
          <p:cNvSpPr/>
          <p:nvPr/>
        </p:nvSpPr>
        <p:spPr>
          <a:xfrm>
            <a:off x="0" y="0"/>
            <a:ext cx="9144000" cy="80990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 name="Google Shape;74;p16"/>
          <p:cNvSpPr txBox="1"/>
          <p:nvPr>
            <p:ph type="ctrTitle"/>
          </p:nvPr>
        </p:nvSpPr>
        <p:spPr>
          <a:xfrm>
            <a:off x="828675" y="1719071"/>
            <a:ext cx="7572375" cy="1664768"/>
          </a:xfrm>
          <a:prstGeom prst="rect">
            <a:avLst/>
          </a:prstGeom>
          <a:noFill/>
          <a:ln>
            <a:noFill/>
          </a:ln>
        </p:spPr>
        <p:txBody>
          <a:bodyPr anchorCtr="0" anchor="ctr" bIns="34275" lIns="0" spcFirstLastPara="1" rIns="0" wrap="square" tIns="34275">
            <a:normAutofit/>
          </a:bodyPr>
          <a:lstStyle>
            <a:lvl1pPr lvl="0" algn="l">
              <a:lnSpc>
                <a:spcPct val="90000"/>
              </a:lnSpc>
              <a:spcBef>
                <a:spcPts val="0"/>
              </a:spcBef>
              <a:spcAft>
                <a:spcPts val="0"/>
              </a:spcAft>
              <a:buClr>
                <a:schemeClr val="dk1"/>
              </a:buClr>
              <a:buSzPts val="3300"/>
              <a:buFont typeface="Arial"/>
              <a:buNone/>
              <a:defRPr sz="33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6"/>
          <p:cNvSpPr txBox="1"/>
          <p:nvPr>
            <p:ph idx="1" type="subTitle"/>
          </p:nvPr>
        </p:nvSpPr>
        <p:spPr>
          <a:xfrm>
            <a:off x="828674" y="3383838"/>
            <a:ext cx="7572376" cy="716674"/>
          </a:xfrm>
          <a:prstGeom prst="rect">
            <a:avLst/>
          </a:prstGeom>
          <a:noFill/>
          <a:ln>
            <a:noFill/>
          </a:ln>
        </p:spPr>
        <p:txBody>
          <a:bodyPr anchorCtr="0" anchor="t" bIns="34275" lIns="0" spcFirstLastPara="1" rIns="0" wrap="square" tIns="34275">
            <a:normAutofit/>
          </a:bodyPr>
          <a:lstStyle>
            <a:lvl1pPr lvl="0" algn="l">
              <a:lnSpc>
                <a:spcPct val="90000"/>
              </a:lnSpc>
              <a:spcBef>
                <a:spcPts val="0"/>
              </a:spcBef>
              <a:spcAft>
                <a:spcPts val="0"/>
              </a:spcAft>
              <a:buClr>
                <a:schemeClr val="dk1"/>
              </a:buClr>
              <a:buSzPts val="1400"/>
              <a:buNone/>
              <a:defRPr sz="1400"/>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6" name="Google Shape;76;p16"/>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16" title="Ribbon tab"/>
          <p:cNvPicPr preferRelativeResize="0"/>
          <p:nvPr/>
        </p:nvPicPr>
        <p:blipFill rotWithShape="1">
          <a:blip r:embed="rId2">
            <a:alphaModFix/>
          </a:blip>
          <a:srcRect b="0" l="0" r="0" t="0"/>
          <a:stretch/>
        </p:blipFill>
        <p:spPr>
          <a:xfrm>
            <a:off x="993334" y="0"/>
            <a:ext cx="1310643" cy="171907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showMasterSp="0">
  <p:cSld name="Title Slide with Picture">
    <p:spTree>
      <p:nvGrpSpPr>
        <p:cNvPr id="80" name="Shape 80"/>
        <p:cNvGrpSpPr/>
        <p:nvPr/>
      </p:nvGrpSpPr>
      <p:grpSpPr>
        <a:xfrm>
          <a:off x="0" y="0"/>
          <a:ext cx="0" cy="0"/>
          <a:chOff x="0" y="0"/>
          <a:chExt cx="0" cy="0"/>
        </a:xfrm>
      </p:grpSpPr>
      <p:grpSp>
        <p:nvGrpSpPr>
          <p:cNvPr id="81" name="Google Shape;81;p17"/>
          <p:cNvGrpSpPr/>
          <p:nvPr/>
        </p:nvGrpSpPr>
        <p:grpSpPr>
          <a:xfrm rot="10800000">
            <a:off x="0" y="4234133"/>
            <a:ext cx="9144000" cy="47344"/>
            <a:chOff x="507492" y="1501519"/>
            <a:chExt cx="8129016" cy="63125"/>
          </a:xfrm>
        </p:grpSpPr>
        <p:cxnSp>
          <p:nvCxnSpPr>
            <p:cNvPr id="82" name="Google Shape;82;p17"/>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83" name="Google Shape;83;p17"/>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grpSp>
        <p:nvGrpSpPr>
          <p:cNvPr id="84" name="Google Shape;84;p17"/>
          <p:cNvGrpSpPr/>
          <p:nvPr/>
        </p:nvGrpSpPr>
        <p:grpSpPr>
          <a:xfrm>
            <a:off x="0" y="857250"/>
            <a:ext cx="9144000" cy="47344"/>
            <a:chOff x="507492" y="1501519"/>
            <a:chExt cx="8129016" cy="63125"/>
          </a:xfrm>
        </p:grpSpPr>
        <p:cxnSp>
          <p:nvCxnSpPr>
            <p:cNvPr id="85" name="Google Shape;85;p17"/>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86" name="Google Shape;86;p17"/>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sp>
        <p:nvSpPr>
          <p:cNvPr id="87" name="Google Shape;87;p17"/>
          <p:cNvSpPr/>
          <p:nvPr/>
        </p:nvSpPr>
        <p:spPr>
          <a:xfrm>
            <a:off x="0" y="4333593"/>
            <a:ext cx="9144000" cy="80990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8" name="Google Shape;88;p17"/>
          <p:cNvSpPr/>
          <p:nvPr/>
        </p:nvSpPr>
        <p:spPr>
          <a:xfrm>
            <a:off x="0" y="0"/>
            <a:ext cx="9144000" cy="80990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9" name="Google Shape;89;p17"/>
          <p:cNvSpPr txBox="1"/>
          <p:nvPr>
            <p:ph type="ctrTitle"/>
          </p:nvPr>
        </p:nvSpPr>
        <p:spPr>
          <a:xfrm>
            <a:off x="828675" y="1719071"/>
            <a:ext cx="4300538" cy="1664768"/>
          </a:xfrm>
          <a:prstGeom prst="rect">
            <a:avLst/>
          </a:prstGeom>
          <a:noFill/>
          <a:ln>
            <a:noFill/>
          </a:ln>
        </p:spPr>
        <p:txBody>
          <a:bodyPr anchorCtr="0" anchor="ctr" bIns="34275" lIns="0" spcFirstLastPara="1" rIns="0" wrap="square" tIns="34275">
            <a:normAutofit/>
          </a:bodyPr>
          <a:lstStyle>
            <a:lvl1pPr lvl="0" algn="l">
              <a:lnSpc>
                <a:spcPct val="90000"/>
              </a:lnSpc>
              <a:spcBef>
                <a:spcPts val="0"/>
              </a:spcBef>
              <a:spcAft>
                <a:spcPts val="0"/>
              </a:spcAft>
              <a:buClr>
                <a:schemeClr val="dk1"/>
              </a:buClr>
              <a:buSzPts val="3300"/>
              <a:buFont typeface="Arial"/>
              <a:buNone/>
              <a:defRPr sz="33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17" title="An empty placeholder to add an image. Click on the placeholder and select the image that you wish to add"/>
          <p:cNvSpPr/>
          <p:nvPr>
            <p:ph idx="2" type="pic"/>
          </p:nvPr>
        </p:nvSpPr>
        <p:spPr>
          <a:xfrm>
            <a:off x="5235797" y="982992"/>
            <a:ext cx="3908203" cy="3156453"/>
          </a:xfrm>
          <a:prstGeom prst="rect">
            <a:avLst/>
          </a:prstGeom>
          <a:solidFill>
            <a:srgbClr val="DED9D6"/>
          </a:solidFill>
          <a:ln>
            <a:noFill/>
          </a:ln>
        </p:spPr>
      </p:sp>
      <p:sp>
        <p:nvSpPr>
          <p:cNvPr id="91" name="Google Shape;91;p17"/>
          <p:cNvSpPr txBox="1"/>
          <p:nvPr>
            <p:ph idx="1" type="subTitle"/>
          </p:nvPr>
        </p:nvSpPr>
        <p:spPr>
          <a:xfrm>
            <a:off x="828675" y="3383838"/>
            <a:ext cx="4300538" cy="716674"/>
          </a:xfrm>
          <a:prstGeom prst="rect">
            <a:avLst/>
          </a:prstGeom>
          <a:noFill/>
          <a:ln>
            <a:noFill/>
          </a:ln>
        </p:spPr>
        <p:txBody>
          <a:bodyPr anchorCtr="0" anchor="t" bIns="34275" lIns="0" spcFirstLastPara="1" rIns="0" wrap="square" tIns="34275">
            <a:normAutofit/>
          </a:bodyPr>
          <a:lstStyle>
            <a:lvl1pPr lvl="0" algn="l">
              <a:lnSpc>
                <a:spcPct val="90000"/>
              </a:lnSpc>
              <a:spcBef>
                <a:spcPts val="0"/>
              </a:spcBef>
              <a:spcAft>
                <a:spcPts val="0"/>
              </a:spcAft>
              <a:buClr>
                <a:schemeClr val="dk1"/>
              </a:buClr>
              <a:buSzPts val="1400"/>
              <a:buNone/>
              <a:defRPr sz="1400"/>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2" name="Google Shape;92;p17" title="Ribbon tab"/>
          <p:cNvPicPr preferRelativeResize="0"/>
          <p:nvPr/>
        </p:nvPicPr>
        <p:blipFill rotWithShape="1">
          <a:blip r:embed="rId2">
            <a:alphaModFix/>
          </a:blip>
          <a:srcRect b="0" l="0" r="0" t="0"/>
          <a:stretch/>
        </p:blipFill>
        <p:spPr>
          <a:xfrm>
            <a:off x="994410" y="0"/>
            <a:ext cx="1310643" cy="171907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93" name="Shape 93"/>
        <p:cNvGrpSpPr/>
        <p:nvPr/>
      </p:nvGrpSpPr>
      <p:grpSpPr>
        <a:xfrm>
          <a:off x="0" y="0"/>
          <a:ext cx="0" cy="0"/>
          <a:chOff x="0" y="0"/>
          <a:chExt cx="0" cy="0"/>
        </a:xfrm>
      </p:grpSpPr>
      <p:grpSp>
        <p:nvGrpSpPr>
          <p:cNvPr id="94" name="Google Shape;94;p18"/>
          <p:cNvGrpSpPr/>
          <p:nvPr/>
        </p:nvGrpSpPr>
        <p:grpSpPr>
          <a:xfrm>
            <a:off x="0" y="1885950"/>
            <a:ext cx="9144000" cy="2395526"/>
            <a:chOff x="647402" y="2514600"/>
            <a:chExt cx="10838688" cy="3194035"/>
          </a:xfrm>
        </p:grpSpPr>
        <p:grpSp>
          <p:nvGrpSpPr>
            <p:cNvPr id="95" name="Google Shape;95;p18"/>
            <p:cNvGrpSpPr/>
            <p:nvPr/>
          </p:nvGrpSpPr>
          <p:grpSpPr>
            <a:xfrm>
              <a:off x="647402" y="2514600"/>
              <a:ext cx="10838688" cy="63125"/>
              <a:chOff x="507492" y="1501519"/>
              <a:chExt cx="8129016" cy="63125"/>
            </a:xfrm>
          </p:grpSpPr>
          <p:cxnSp>
            <p:nvCxnSpPr>
              <p:cNvPr id="96" name="Google Shape;96;p18"/>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97" name="Google Shape;97;p18"/>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sp>
          <p:nvSpPr>
            <p:cNvPr id="98" name="Google Shape;98;p18"/>
            <p:cNvSpPr/>
            <p:nvPr/>
          </p:nvSpPr>
          <p:spPr>
            <a:xfrm>
              <a:off x="647402" y="2640850"/>
              <a:ext cx="10838688" cy="2941536"/>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99" name="Google Shape;99;p18"/>
            <p:cNvGrpSpPr/>
            <p:nvPr/>
          </p:nvGrpSpPr>
          <p:grpSpPr>
            <a:xfrm rot="10800000">
              <a:off x="647402" y="5645510"/>
              <a:ext cx="10838688" cy="63125"/>
              <a:chOff x="507492" y="1501519"/>
              <a:chExt cx="8129016" cy="63125"/>
            </a:xfrm>
          </p:grpSpPr>
          <p:cxnSp>
            <p:nvCxnSpPr>
              <p:cNvPr id="100" name="Google Shape;100;p18"/>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101" name="Google Shape;101;p18"/>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grpSp>
      <p:sp>
        <p:nvSpPr>
          <p:cNvPr id="102" name="Google Shape;102;p18"/>
          <p:cNvSpPr txBox="1"/>
          <p:nvPr>
            <p:ph type="title"/>
          </p:nvPr>
        </p:nvSpPr>
        <p:spPr>
          <a:xfrm>
            <a:off x="828674" y="2228855"/>
            <a:ext cx="7553324" cy="1263112"/>
          </a:xfrm>
          <a:prstGeom prst="rect">
            <a:avLst/>
          </a:prstGeom>
          <a:noFill/>
          <a:ln>
            <a:noFill/>
          </a:ln>
        </p:spPr>
        <p:txBody>
          <a:bodyPr anchorCtr="0" anchor="ctr" bIns="34275" lIns="0" spcFirstLastPara="1" rIns="0" wrap="square" tIns="34275">
            <a:normAutofit/>
          </a:bodyPr>
          <a:lstStyle>
            <a:lvl1pPr lvl="0" algn="l">
              <a:lnSpc>
                <a:spcPct val="90000"/>
              </a:lnSpc>
              <a:spcBef>
                <a:spcPts val="0"/>
              </a:spcBef>
              <a:spcAft>
                <a:spcPts val="0"/>
              </a:spcAft>
              <a:buClr>
                <a:schemeClr val="lt1"/>
              </a:buClr>
              <a:buSzPts val="3300"/>
              <a:buFont typeface="Arial"/>
              <a:buNone/>
              <a:defRPr sz="33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18"/>
          <p:cNvSpPr txBox="1"/>
          <p:nvPr>
            <p:ph idx="1" type="body"/>
          </p:nvPr>
        </p:nvSpPr>
        <p:spPr>
          <a:xfrm>
            <a:off x="828674" y="3491967"/>
            <a:ext cx="7553324" cy="382313"/>
          </a:xfrm>
          <a:prstGeom prst="rect">
            <a:avLst/>
          </a:prstGeom>
          <a:noFill/>
          <a:ln>
            <a:noFill/>
          </a:ln>
        </p:spPr>
        <p:txBody>
          <a:bodyPr anchorCtr="0" anchor="t" bIns="34275" lIns="0" spcFirstLastPara="1" rIns="0" wrap="square" tIns="34275">
            <a:normAutofit/>
          </a:bodyPr>
          <a:lstStyle>
            <a:lvl1pPr indent="-228600" lvl="0" marL="457200" algn="l">
              <a:lnSpc>
                <a:spcPct val="90000"/>
              </a:lnSpc>
              <a:spcBef>
                <a:spcPts val="0"/>
              </a:spcBef>
              <a:spcAft>
                <a:spcPts val="0"/>
              </a:spcAft>
              <a:buClr>
                <a:schemeClr val="lt1"/>
              </a:buClr>
              <a:buSzPts val="1200"/>
              <a:buNone/>
              <a:defRPr sz="1200">
                <a:solidFill>
                  <a:schemeClr val="lt1"/>
                </a:solidFill>
              </a:defRPr>
            </a:lvl1pPr>
            <a:lvl2pPr indent="-228600" lvl="1" marL="914400" algn="l">
              <a:lnSpc>
                <a:spcPct val="90000"/>
              </a:lnSpc>
              <a:spcBef>
                <a:spcPts val="500"/>
              </a:spcBef>
              <a:spcAft>
                <a:spcPts val="0"/>
              </a:spcAft>
              <a:buClr>
                <a:srgbClr val="969391"/>
              </a:buClr>
              <a:buSzPts val="1500"/>
              <a:buNone/>
              <a:defRPr sz="1500">
                <a:solidFill>
                  <a:srgbClr val="969391"/>
                </a:solidFill>
              </a:defRPr>
            </a:lvl2pPr>
            <a:lvl3pPr indent="-228600" lvl="2" marL="1371600" algn="l">
              <a:lnSpc>
                <a:spcPct val="90000"/>
              </a:lnSpc>
              <a:spcBef>
                <a:spcPts val="500"/>
              </a:spcBef>
              <a:spcAft>
                <a:spcPts val="0"/>
              </a:spcAft>
              <a:buClr>
                <a:srgbClr val="969391"/>
              </a:buClr>
              <a:buSzPts val="1400"/>
              <a:buNone/>
              <a:defRPr sz="1400">
                <a:solidFill>
                  <a:srgbClr val="969391"/>
                </a:solidFill>
              </a:defRPr>
            </a:lvl3pPr>
            <a:lvl4pPr indent="-228600" lvl="3" marL="1828800" algn="l">
              <a:lnSpc>
                <a:spcPct val="90000"/>
              </a:lnSpc>
              <a:spcBef>
                <a:spcPts val="500"/>
              </a:spcBef>
              <a:spcAft>
                <a:spcPts val="0"/>
              </a:spcAft>
              <a:buClr>
                <a:srgbClr val="969391"/>
              </a:buClr>
              <a:buSzPts val="1200"/>
              <a:buNone/>
              <a:defRPr sz="1200">
                <a:solidFill>
                  <a:srgbClr val="969391"/>
                </a:solidFill>
              </a:defRPr>
            </a:lvl4pPr>
            <a:lvl5pPr indent="-228600" lvl="4" marL="2286000" algn="l">
              <a:lnSpc>
                <a:spcPct val="90000"/>
              </a:lnSpc>
              <a:spcBef>
                <a:spcPts val="500"/>
              </a:spcBef>
              <a:spcAft>
                <a:spcPts val="0"/>
              </a:spcAft>
              <a:buClr>
                <a:srgbClr val="969391"/>
              </a:buClr>
              <a:buSzPts val="1200"/>
              <a:buNone/>
              <a:defRPr sz="1200">
                <a:solidFill>
                  <a:srgbClr val="969391"/>
                </a:solidFill>
              </a:defRPr>
            </a:lvl5pPr>
            <a:lvl6pPr indent="-228600" lvl="5" marL="2743200" algn="l">
              <a:lnSpc>
                <a:spcPct val="90000"/>
              </a:lnSpc>
              <a:spcBef>
                <a:spcPts val="400"/>
              </a:spcBef>
              <a:spcAft>
                <a:spcPts val="0"/>
              </a:spcAft>
              <a:buClr>
                <a:srgbClr val="969391"/>
              </a:buClr>
              <a:buSzPts val="1200"/>
              <a:buNone/>
              <a:defRPr sz="1200">
                <a:solidFill>
                  <a:srgbClr val="969391"/>
                </a:solidFill>
              </a:defRPr>
            </a:lvl6pPr>
            <a:lvl7pPr indent="-228600" lvl="6" marL="3200400" algn="l">
              <a:lnSpc>
                <a:spcPct val="90000"/>
              </a:lnSpc>
              <a:spcBef>
                <a:spcPts val="400"/>
              </a:spcBef>
              <a:spcAft>
                <a:spcPts val="0"/>
              </a:spcAft>
              <a:buClr>
                <a:srgbClr val="969391"/>
              </a:buClr>
              <a:buSzPts val="1200"/>
              <a:buNone/>
              <a:defRPr sz="1200">
                <a:solidFill>
                  <a:srgbClr val="969391"/>
                </a:solidFill>
              </a:defRPr>
            </a:lvl7pPr>
            <a:lvl8pPr indent="-228600" lvl="7" marL="3657600" algn="l">
              <a:lnSpc>
                <a:spcPct val="90000"/>
              </a:lnSpc>
              <a:spcBef>
                <a:spcPts val="400"/>
              </a:spcBef>
              <a:spcAft>
                <a:spcPts val="0"/>
              </a:spcAft>
              <a:buClr>
                <a:srgbClr val="969391"/>
              </a:buClr>
              <a:buSzPts val="1200"/>
              <a:buNone/>
              <a:defRPr sz="1200">
                <a:solidFill>
                  <a:srgbClr val="969391"/>
                </a:solidFill>
              </a:defRPr>
            </a:lvl8pPr>
            <a:lvl9pPr indent="-228600" lvl="8" marL="4114800" algn="l">
              <a:lnSpc>
                <a:spcPct val="90000"/>
              </a:lnSpc>
              <a:spcBef>
                <a:spcPts val="400"/>
              </a:spcBef>
              <a:spcAft>
                <a:spcPts val="0"/>
              </a:spcAft>
              <a:buClr>
                <a:srgbClr val="969391"/>
              </a:buClr>
              <a:buSzPts val="1200"/>
              <a:buNone/>
              <a:defRPr sz="1200">
                <a:solidFill>
                  <a:srgbClr val="969391"/>
                </a:solidFill>
              </a:defRPr>
            </a:lvl9pPr>
          </a:lstStyle>
          <a:p/>
        </p:txBody>
      </p:sp>
      <p:sp>
        <p:nvSpPr>
          <p:cNvPr id="104" name="Google Shape;104;p18"/>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8"/>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8"/>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7" name="Google Shape;107;p18" title="Ribbon tab"/>
          <p:cNvPicPr preferRelativeResize="0"/>
          <p:nvPr/>
        </p:nvPicPr>
        <p:blipFill rotWithShape="1">
          <a:blip r:embed="rId2">
            <a:alphaModFix/>
          </a:blip>
          <a:srcRect b="0" l="0" r="0" t="0"/>
          <a:stretch/>
        </p:blipFill>
        <p:spPr>
          <a:xfrm>
            <a:off x="994410" y="0"/>
            <a:ext cx="1337391" cy="222885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108" name="Shape 108"/>
        <p:cNvGrpSpPr/>
        <p:nvPr/>
      </p:nvGrpSpPr>
      <p:grpSpPr>
        <a:xfrm>
          <a:off x="0" y="0"/>
          <a:ext cx="0" cy="0"/>
          <a:chOff x="0" y="0"/>
          <a:chExt cx="0" cy="0"/>
        </a:xfrm>
      </p:grpSpPr>
      <p:sp>
        <p:nvSpPr>
          <p:cNvPr id="109" name="Google Shape;109;p19"/>
          <p:cNvSpPr txBox="1"/>
          <p:nvPr>
            <p:ph type="title"/>
          </p:nvPr>
        </p:nvSpPr>
        <p:spPr>
          <a:xfrm>
            <a:off x="828675" y="57150"/>
            <a:ext cx="7485512" cy="822722"/>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19"/>
          <p:cNvSpPr txBox="1"/>
          <p:nvPr>
            <p:ph idx="1" type="body"/>
          </p:nvPr>
        </p:nvSpPr>
        <p:spPr>
          <a:xfrm>
            <a:off x="828675" y="1200150"/>
            <a:ext cx="3686175" cy="3428999"/>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1400"/>
              </a:spcBef>
              <a:spcAft>
                <a:spcPts val="0"/>
              </a:spcAft>
              <a:buClr>
                <a:schemeClr val="dk1"/>
              </a:buClr>
              <a:buSzPts val="1400"/>
              <a:buChar char="▪"/>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500"/>
              </a:spcBef>
              <a:spcAft>
                <a:spcPts val="0"/>
              </a:spcAft>
              <a:buClr>
                <a:schemeClr val="dk1"/>
              </a:buClr>
              <a:buSzPts val="1400"/>
              <a:buChar char="▪"/>
              <a:defRPr/>
            </a:lvl3pPr>
            <a:lvl4pPr indent="-317500" lvl="3" marL="1828800" algn="l">
              <a:lnSpc>
                <a:spcPct val="90000"/>
              </a:lnSpc>
              <a:spcBef>
                <a:spcPts val="500"/>
              </a:spcBef>
              <a:spcAft>
                <a:spcPts val="0"/>
              </a:spcAft>
              <a:buClr>
                <a:schemeClr val="dk1"/>
              </a:buClr>
              <a:buSzPts val="1400"/>
              <a:buChar char="▪"/>
              <a:defRPr/>
            </a:lvl4pPr>
            <a:lvl5pPr indent="-298450" lvl="4" marL="2286000" algn="l">
              <a:lnSpc>
                <a:spcPct val="90000"/>
              </a:lnSpc>
              <a:spcBef>
                <a:spcPts val="500"/>
              </a:spcBef>
              <a:spcAft>
                <a:spcPts val="0"/>
              </a:spcAft>
              <a:buClr>
                <a:schemeClr val="dk1"/>
              </a:buClr>
              <a:buSzPts val="1100"/>
              <a:buChar char="▪"/>
              <a:defRPr/>
            </a:lvl5pPr>
            <a:lvl6pPr indent="-298450" lvl="5" marL="2743200" algn="l">
              <a:lnSpc>
                <a:spcPct val="90000"/>
              </a:lnSpc>
              <a:spcBef>
                <a:spcPts val="400"/>
              </a:spcBef>
              <a:spcAft>
                <a:spcPts val="0"/>
              </a:spcAft>
              <a:buClr>
                <a:schemeClr val="dk1"/>
              </a:buClr>
              <a:buSzPts val="1100"/>
              <a:buChar char="▪"/>
              <a:defRPr/>
            </a:lvl6pPr>
            <a:lvl7pPr indent="-298450" lvl="6" marL="3200400" algn="l">
              <a:lnSpc>
                <a:spcPct val="90000"/>
              </a:lnSpc>
              <a:spcBef>
                <a:spcPts val="400"/>
              </a:spcBef>
              <a:spcAft>
                <a:spcPts val="0"/>
              </a:spcAft>
              <a:buClr>
                <a:schemeClr val="dk1"/>
              </a:buClr>
              <a:buSzPts val="1100"/>
              <a:buChar char="▪"/>
              <a:defRPr/>
            </a:lvl7pPr>
            <a:lvl8pPr indent="-298450" lvl="7" marL="3657600" algn="l">
              <a:lnSpc>
                <a:spcPct val="90000"/>
              </a:lnSpc>
              <a:spcBef>
                <a:spcPts val="400"/>
              </a:spcBef>
              <a:spcAft>
                <a:spcPts val="0"/>
              </a:spcAft>
              <a:buClr>
                <a:schemeClr val="dk1"/>
              </a:buClr>
              <a:buSzPts val="1100"/>
              <a:buChar char="▪"/>
              <a:defRPr/>
            </a:lvl8pPr>
            <a:lvl9pPr indent="-298450" lvl="8" marL="4114800" algn="l">
              <a:lnSpc>
                <a:spcPct val="90000"/>
              </a:lnSpc>
              <a:spcBef>
                <a:spcPts val="400"/>
              </a:spcBef>
              <a:spcAft>
                <a:spcPts val="0"/>
              </a:spcAft>
              <a:buClr>
                <a:schemeClr val="dk1"/>
              </a:buClr>
              <a:buSzPts val="1100"/>
              <a:buChar char="▪"/>
              <a:defRPr/>
            </a:lvl9pPr>
          </a:lstStyle>
          <a:p/>
        </p:txBody>
      </p:sp>
      <p:sp>
        <p:nvSpPr>
          <p:cNvPr id="111" name="Google Shape;111;p19"/>
          <p:cNvSpPr txBox="1"/>
          <p:nvPr>
            <p:ph idx="2" type="body"/>
          </p:nvPr>
        </p:nvSpPr>
        <p:spPr>
          <a:xfrm>
            <a:off x="4629150" y="1200150"/>
            <a:ext cx="3686175" cy="3428999"/>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1400"/>
              </a:spcBef>
              <a:spcAft>
                <a:spcPts val="0"/>
              </a:spcAft>
              <a:buClr>
                <a:schemeClr val="dk1"/>
              </a:buClr>
              <a:buSzPts val="1400"/>
              <a:buChar char="▪"/>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500"/>
              </a:spcBef>
              <a:spcAft>
                <a:spcPts val="0"/>
              </a:spcAft>
              <a:buClr>
                <a:schemeClr val="dk1"/>
              </a:buClr>
              <a:buSzPts val="1400"/>
              <a:buChar char="▪"/>
              <a:defRPr/>
            </a:lvl3pPr>
            <a:lvl4pPr indent="-317500" lvl="3" marL="1828800" algn="l">
              <a:lnSpc>
                <a:spcPct val="90000"/>
              </a:lnSpc>
              <a:spcBef>
                <a:spcPts val="500"/>
              </a:spcBef>
              <a:spcAft>
                <a:spcPts val="0"/>
              </a:spcAft>
              <a:buClr>
                <a:schemeClr val="dk1"/>
              </a:buClr>
              <a:buSzPts val="1400"/>
              <a:buChar char="▪"/>
              <a:defRPr/>
            </a:lvl4pPr>
            <a:lvl5pPr indent="-298450" lvl="4" marL="2286000" algn="l">
              <a:lnSpc>
                <a:spcPct val="90000"/>
              </a:lnSpc>
              <a:spcBef>
                <a:spcPts val="500"/>
              </a:spcBef>
              <a:spcAft>
                <a:spcPts val="0"/>
              </a:spcAft>
              <a:buClr>
                <a:schemeClr val="dk1"/>
              </a:buClr>
              <a:buSzPts val="1100"/>
              <a:buChar char="▪"/>
              <a:defRPr/>
            </a:lvl5pPr>
            <a:lvl6pPr indent="-298450" lvl="5" marL="2743200" algn="l">
              <a:lnSpc>
                <a:spcPct val="90000"/>
              </a:lnSpc>
              <a:spcBef>
                <a:spcPts val="400"/>
              </a:spcBef>
              <a:spcAft>
                <a:spcPts val="0"/>
              </a:spcAft>
              <a:buClr>
                <a:schemeClr val="dk1"/>
              </a:buClr>
              <a:buSzPts val="1100"/>
              <a:buChar char="▪"/>
              <a:defRPr/>
            </a:lvl6pPr>
            <a:lvl7pPr indent="-298450" lvl="6" marL="3200400" algn="l">
              <a:lnSpc>
                <a:spcPct val="90000"/>
              </a:lnSpc>
              <a:spcBef>
                <a:spcPts val="400"/>
              </a:spcBef>
              <a:spcAft>
                <a:spcPts val="0"/>
              </a:spcAft>
              <a:buClr>
                <a:schemeClr val="dk1"/>
              </a:buClr>
              <a:buSzPts val="1100"/>
              <a:buChar char="▪"/>
              <a:defRPr/>
            </a:lvl7pPr>
            <a:lvl8pPr indent="-298450" lvl="7" marL="3657600" algn="l">
              <a:lnSpc>
                <a:spcPct val="90000"/>
              </a:lnSpc>
              <a:spcBef>
                <a:spcPts val="400"/>
              </a:spcBef>
              <a:spcAft>
                <a:spcPts val="0"/>
              </a:spcAft>
              <a:buClr>
                <a:schemeClr val="dk1"/>
              </a:buClr>
              <a:buSzPts val="11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9"/>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9"/>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19"/>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15" name="Shape 115"/>
        <p:cNvGrpSpPr/>
        <p:nvPr/>
      </p:nvGrpSpPr>
      <p:grpSpPr>
        <a:xfrm>
          <a:off x="0" y="0"/>
          <a:ext cx="0" cy="0"/>
          <a:chOff x="0" y="0"/>
          <a:chExt cx="0" cy="0"/>
        </a:xfrm>
      </p:grpSpPr>
      <p:sp>
        <p:nvSpPr>
          <p:cNvPr id="116" name="Google Shape;116;p20"/>
          <p:cNvSpPr txBox="1"/>
          <p:nvPr>
            <p:ph type="title"/>
          </p:nvPr>
        </p:nvSpPr>
        <p:spPr>
          <a:xfrm>
            <a:off x="828675" y="57150"/>
            <a:ext cx="7485512" cy="822722"/>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0"/>
          <p:cNvSpPr txBox="1"/>
          <p:nvPr>
            <p:ph idx="1" type="body"/>
          </p:nvPr>
        </p:nvSpPr>
        <p:spPr>
          <a:xfrm>
            <a:off x="828675" y="1200150"/>
            <a:ext cx="3689604" cy="617934"/>
          </a:xfrm>
          <a:prstGeom prst="rect">
            <a:avLst/>
          </a:prstGeom>
          <a:noFill/>
          <a:ln>
            <a:noFill/>
          </a:ln>
        </p:spPr>
        <p:txBody>
          <a:bodyPr anchorCtr="0" anchor="b" bIns="34275" lIns="0" spcFirstLastPara="1" rIns="0" wrap="square" tIns="34275">
            <a:norm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500"/>
              </a:spcBef>
              <a:spcAft>
                <a:spcPts val="0"/>
              </a:spcAft>
              <a:buClr>
                <a:schemeClr val="dk1"/>
              </a:buClr>
              <a:buSzPts val="1500"/>
              <a:buNone/>
              <a:defRPr b="1" sz="1500"/>
            </a:lvl2pPr>
            <a:lvl3pPr indent="-228600" lvl="2" marL="1371600" algn="l">
              <a:lnSpc>
                <a:spcPct val="90000"/>
              </a:lnSpc>
              <a:spcBef>
                <a:spcPts val="500"/>
              </a:spcBef>
              <a:spcAft>
                <a:spcPts val="0"/>
              </a:spcAft>
              <a:buClr>
                <a:schemeClr val="dk1"/>
              </a:buClr>
              <a:buSzPts val="1400"/>
              <a:buNone/>
              <a:defRPr b="1" sz="1400"/>
            </a:lvl3pPr>
            <a:lvl4pPr indent="-228600" lvl="3" marL="1828800" algn="l">
              <a:lnSpc>
                <a:spcPct val="90000"/>
              </a:lnSpc>
              <a:spcBef>
                <a:spcPts val="500"/>
              </a:spcBef>
              <a:spcAft>
                <a:spcPts val="0"/>
              </a:spcAft>
              <a:buClr>
                <a:schemeClr val="dk1"/>
              </a:buClr>
              <a:buSzPts val="1200"/>
              <a:buNone/>
              <a:defRPr b="1" sz="1200"/>
            </a:lvl4pPr>
            <a:lvl5pPr indent="-228600" lvl="4" marL="2286000" algn="l">
              <a:lnSpc>
                <a:spcPct val="90000"/>
              </a:lnSpc>
              <a:spcBef>
                <a:spcPts val="5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8" name="Google Shape;118;p20"/>
          <p:cNvSpPr txBox="1"/>
          <p:nvPr>
            <p:ph idx="2" type="body"/>
          </p:nvPr>
        </p:nvSpPr>
        <p:spPr>
          <a:xfrm>
            <a:off x="828675" y="1818084"/>
            <a:ext cx="3689604" cy="2811066"/>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1400"/>
              </a:spcBef>
              <a:spcAft>
                <a:spcPts val="0"/>
              </a:spcAft>
              <a:buClr>
                <a:schemeClr val="dk1"/>
              </a:buClr>
              <a:buSzPts val="1400"/>
              <a:buChar char="▪"/>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500"/>
              </a:spcBef>
              <a:spcAft>
                <a:spcPts val="0"/>
              </a:spcAft>
              <a:buClr>
                <a:schemeClr val="dk1"/>
              </a:buClr>
              <a:buSzPts val="1400"/>
              <a:buChar char="▪"/>
              <a:defRPr/>
            </a:lvl3pPr>
            <a:lvl4pPr indent="-317500" lvl="3" marL="1828800" algn="l">
              <a:lnSpc>
                <a:spcPct val="90000"/>
              </a:lnSpc>
              <a:spcBef>
                <a:spcPts val="500"/>
              </a:spcBef>
              <a:spcAft>
                <a:spcPts val="0"/>
              </a:spcAft>
              <a:buClr>
                <a:schemeClr val="dk1"/>
              </a:buClr>
              <a:buSzPts val="1400"/>
              <a:buChar char="▪"/>
              <a:defRPr/>
            </a:lvl4pPr>
            <a:lvl5pPr indent="-317500" lvl="4" marL="2286000" algn="l">
              <a:lnSpc>
                <a:spcPct val="90000"/>
              </a:lnSpc>
              <a:spcBef>
                <a:spcPts val="5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0"/>
          <p:cNvSpPr txBox="1"/>
          <p:nvPr>
            <p:ph idx="3" type="body"/>
          </p:nvPr>
        </p:nvSpPr>
        <p:spPr>
          <a:xfrm>
            <a:off x="4624583" y="1200150"/>
            <a:ext cx="3689604" cy="617934"/>
          </a:xfrm>
          <a:prstGeom prst="rect">
            <a:avLst/>
          </a:prstGeom>
          <a:noFill/>
          <a:ln>
            <a:noFill/>
          </a:ln>
        </p:spPr>
        <p:txBody>
          <a:bodyPr anchorCtr="0" anchor="b" bIns="34275" lIns="0" spcFirstLastPara="1" rIns="0" wrap="square" tIns="34275">
            <a:norm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500"/>
              </a:spcBef>
              <a:spcAft>
                <a:spcPts val="0"/>
              </a:spcAft>
              <a:buClr>
                <a:schemeClr val="dk1"/>
              </a:buClr>
              <a:buSzPts val="1500"/>
              <a:buNone/>
              <a:defRPr b="1" sz="1500"/>
            </a:lvl2pPr>
            <a:lvl3pPr indent="-228600" lvl="2" marL="1371600" algn="l">
              <a:lnSpc>
                <a:spcPct val="90000"/>
              </a:lnSpc>
              <a:spcBef>
                <a:spcPts val="500"/>
              </a:spcBef>
              <a:spcAft>
                <a:spcPts val="0"/>
              </a:spcAft>
              <a:buClr>
                <a:schemeClr val="dk1"/>
              </a:buClr>
              <a:buSzPts val="1400"/>
              <a:buNone/>
              <a:defRPr b="1" sz="1400"/>
            </a:lvl3pPr>
            <a:lvl4pPr indent="-228600" lvl="3" marL="1828800" algn="l">
              <a:lnSpc>
                <a:spcPct val="90000"/>
              </a:lnSpc>
              <a:spcBef>
                <a:spcPts val="500"/>
              </a:spcBef>
              <a:spcAft>
                <a:spcPts val="0"/>
              </a:spcAft>
              <a:buClr>
                <a:schemeClr val="dk1"/>
              </a:buClr>
              <a:buSzPts val="1200"/>
              <a:buNone/>
              <a:defRPr b="1" sz="1200"/>
            </a:lvl4pPr>
            <a:lvl5pPr indent="-228600" lvl="4" marL="2286000" algn="l">
              <a:lnSpc>
                <a:spcPct val="90000"/>
              </a:lnSpc>
              <a:spcBef>
                <a:spcPts val="5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0" name="Google Shape;120;p20"/>
          <p:cNvSpPr txBox="1"/>
          <p:nvPr>
            <p:ph idx="4" type="body"/>
          </p:nvPr>
        </p:nvSpPr>
        <p:spPr>
          <a:xfrm>
            <a:off x="4624583" y="1818084"/>
            <a:ext cx="3689604" cy="2811066"/>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1400"/>
              </a:spcBef>
              <a:spcAft>
                <a:spcPts val="0"/>
              </a:spcAft>
              <a:buClr>
                <a:schemeClr val="dk1"/>
              </a:buClr>
              <a:buSzPts val="1400"/>
              <a:buChar char="▪"/>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500"/>
              </a:spcBef>
              <a:spcAft>
                <a:spcPts val="0"/>
              </a:spcAft>
              <a:buClr>
                <a:schemeClr val="dk1"/>
              </a:buClr>
              <a:buSzPts val="1400"/>
              <a:buChar char="▪"/>
              <a:defRPr/>
            </a:lvl3pPr>
            <a:lvl4pPr indent="-317500" lvl="3" marL="1828800" algn="l">
              <a:lnSpc>
                <a:spcPct val="90000"/>
              </a:lnSpc>
              <a:spcBef>
                <a:spcPts val="500"/>
              </a:spcBef>
              <a:spcAft>
                <a:spcPts val="0"/>
              </a:spcAft>
              <a:buClr>
                <a:schemeClr val="dk1"/>
              </a:buClr>
              <a:buSzPts val="1400"/>
              <a:buChar char="▪"/>
              <a:defRPr/>
            </a:lvl4pPr>
            <a:lvl5pPr indent="-317500" lvl="4" marL="2286000" algn="l">
              <a:lnSpc>
                <a:spcPct val="90000"/>
              </a:lnSpc>
              <a:spcBef>
                <a:spcPts val="5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0"/>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0"/>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0"/>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124" name="Shape 124"/>
        <p:cNvGrpSpPr/>
        <p:nvPr/>
      </p:nvGrpSpPr>
      <p:grpSpPr>
        <a:xfrm>
          <a:off x="0" y="0"/>
          <a:ext cx="0" cy="0"/>
          <a:chOff x="0" y="0"/>
          <a:chExt cx="0" cy="0"/>
        </a:xfrm>
      </p:grpSpPr>
      <p:sp>
        <p:nvSpPr>
          <p:cNvPr id="125" name="Google Shape;125;p21"/>
          <p:cNvSpPr txBox="1"/>
          <p:nvPr>
            <p:ph type="title"/>
          </p:nvPr>
        </p:nvSpPr>
        <p:spPr>
          <a:xfrm>
            <a:off x="828675" y="57150"/>
            <a:ext cx="7485512" cy="822722"/>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1"/>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1"/>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1"/>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29" name="Shape 129"/>
        <p:cNvGrpSpPr/>
        <p:nvPr/>
      </p:nvGrpSpPr>
      <p:grpSpPr>
        <a:xfrm>
          <a:off x="0" y="0"/>
          <a:ext cx="0" cy="0"/>
          <a:chOff x="0" y="0"/>
          <a:chExt cx="0" cy="0"/>
        </a:xfrm>
      </p:grpSpPr>
      <p:sp>
        <p:nvSpPr>
          <p:cNvPr id="130" name="Google Shape;130;p22"/>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2"/>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2"/>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33" name="Shape 133"/>
        <p:cNvGrpSpPr/>
        <p:nvPr/>
      </p:nvGrpSpPr>
      <p:grpSpPr>
        <a:xfrm>
          <a:off x="0" y="0"/>
          <a:ext cx="0" cy="0"/>
          <a:chOff x="0" y="0"/>
          <a:chExt cx="0" cy="0"/>
        </a:xfrm>
      </p:grpSpPr>
      <p:sp>
        <p:nvSpPr>
          <p:cNvPr id="134" name="Google Shape;134;p23"/>
          <p:cNvSpPr txBox="1"/>
          <p:nvPr>
            <p:ph type="title"/>
          </p:nvPr>
        </p:nvSpPr>
        <p:spPr>
          <a:xfrm>
            <a:off x="828675" y="57150"/>
            <a:ext cx="7485512" cy="822722"/>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 name="Google Shape;135;p23"/>
          <p:cNvSpPr txBox="1"/>
          <p:nvPr>
            <p:ph idx="1" type="body"/>
          </p:nvPr>
        </p:nvSpPr>
        <p:spPr>
          <a:xfrm>
            <a:off x="4231386" y="1200149"/>
            <a:ext cx="4083939" cy="3429001"/>
          </a:xfrm>
          <a:prstGeom prst="rect">
            <a:avLst/>
          </a:prstGeom>
          <a:noFill/>
          <a:ln>
            <a:noFill/>
          </a:ln>
        </p:spPr>
        <p:txBody>
          <a:bodyPr anchorCtr="0" anchor="t" bIns="34275" lIns="0" spcFirstLastPara="1" rIns="0" wrap="square" tIns="34275">
            <a:normAutofit/>
          </a:bodyPr>
          <a:lstStyle>
            <a:lvl1pPr indent="-323850" lvl="0" marL="457200" algn="l">
              <a:lnSpc>
                <a:spcPct val="90000"/>
              </a:lnSpc>
              <a:spcBef>
                <a:spcPts val="1400"/>
              </a:spcBef>
              <a:spcAft>
                <a:spcPts val="0"/>
              </a:spcAft>
              <a:buClr>
                <a:schemeClr val="dk1"/>
              </a:buClr>
              <a:buSzPts val="1500"/>
              <a:buChar char="▪"/>
              <a:defRPr sz="1500"/>
            </a:lvl1pPr>
            <a:lvl2pPr indent="-304800" lvl="1" marL="914400" algn="l">
              <a:lnSpc>
                <a:spcPct val="90000"/>
              </a:lnSpc>
              <a:spcBef>
                <a:spcPts val="500"/>
              </a:spcBef>
              <a:spcAft>
                <a:spcPts val="0"/>
              </a:spcAft>
              <a:buClr>
                <a:schemeClr val="dk1"/>
              </a:buClr>
              <a:buSzPts val="1200"/>
              <a:buChar char="▪"/>
              <a:defRPr sz="1200"/>
            </a:lvl2pPr>
            <a:lvl3pPr indent="-304800" lvl="2" marL="1371600" algn="l">
              <a:lnSpc>
                <a:spcPct val="90000"/>
              </a:lnSpc>
              <a:spcBef>
                <a:spcPts val="500"/>
              </a:spcBef>
              <a:spcAft>
                <a:spcPts val="0"/>
              </a:spcAft>
              <a:buClr>
                <a:schemeClr val="dk1"/>
              </a:buClr>
              <a:buSzPts val="1200"/>
              <a:buChar char="▪"/>
              <a:defRPr sz="1200"/>
            </a:lvl3pPr>
            <a:lvl4pPr indent="-298450" lvl="3" marL="1828800" algn="l">
              <a:lnSpc>
                <a:spcPct val="90000"/>
              </a:lnSpc>
              <a:spcBef>
                <a:spcPts val="500"/>
              </a:spcBef>
              <a:spcAft>
                <a:spcPts val="0"/>
              </a:spcAft>
              <a:buClr>
                <a:schemeClr val="dk1"/>
              </a:buClr>
              <a:buSzPts val="1100"/>
              <a:buChar char="▪"/>
              <a:defRPr sz="1100"/>
            </a:lvl4pPr>
            <a:lvl5pPr indent="-298450" lvl="4" marL="2286000" algn="l">
              <a:lnSpc>
                <a:spcPct val="90000"/>
              </a:lnSpc>
              <a:spcBef>
                <a:spcPts val="500"/>
              </a:spcBef>
              <a:spcAft>
                <a:spcPts val="0"/>
              </a:spcAft>
              <a:buClr>
                <a:schemeClr val="dk1"/>
              </a:buClr>
              <a:buSzPts val="1100"/>
              <a:buChar char="▪"/>
              <a:defRPr sz="1100"/>
            </a:lvl5pPr>
            <a:lvl6pPr indent="-298450" lvl="5" marL="2743200" algn="l">
              <a:lnSpc>
                <a:spcPct val="90000"/>
              </a:lnSpc>
              <a:spcBef>
                <a:spcPts val="400"/>
              </a:spcBef>
              <a:spcAft>
                <a:spcPts val="0"/>
              </a:spcAft>
              <a:buClr>
                <a:schemeClr val="dk1"/>
              </a:buClr>
              <a:buSzPts val="1100"/>
              <a:buChar char="▪"/>
              <a:defRPr sz="1100"/>
            </a:lvl6pPr>
            <a:lvl7pPr indent="-298450" lvl="6" marL="3200400" algn="l">
              <a:lnSpc>
                <a:spcPct val="90000"/>
              </a:lnSpc>
              <a:spcBef>
                <a:spcPts val="400"/>
              </a:spcBef>
              <a:spcAft>
                <a:spcPts val="0"/>
              </a:spcAft>
              <a:buClr>
                <a:schemeClr val="dk1"/>
              </a:buClr>
              <a:buSzPts val="1100"/>
              <a:buChar char="▪"/>
              <a:defRPr sz="1100"/>
            </a:lvl7pPr>
            <a:lvl8pPr indent="-298450" lvl="7" marL="3657600" algn="l">
              <a:lnSpc>
                <a:spcPct val="90000"/>
              </a:lnSpc>
              <a:spcBef>
                <a:spcPts val="400"/>
              </a:spcBef>
              <a:spcAft>
                <a:spcPts val="0"/>
              </a:spcAft>
              <a:buClr>
                <a:schemeClr val="dk1"/>
              </a:buClr>
              <a:buSzPts val="1100"/>
              <a:buChar char="▪"/>
              <a:defRPr sz="1100"/>
            </a:lvl8pPr>
            <a:lvl9pPr indent="-298450" lvl="8" marL="4114800" algn="l">
              <a:lnSpc>
                <a:spcPct val="90000"/>
              </a:lnSpc>
              <a:spcBef>
                <a:spcPts val="400"/>
              </a:spcBef>
              <a:spcAft>
                <a:spcPts val="0"/>
              </a:spcAft>
              <a:buClr>
                <a:schemeClr val="dk1"/>
              </a:buClr>
              <a:buSzPts val="1100"/>
              <a:buChar char="▪"/>
              <a:defRPr sz="1100"/>
            </a:lvl9pPr>
          </a:lstStyle>
          <a:p/>
        </p:txBody>
      </p:sp>
      <p:sp>
        <p:nvSpPr>
          <p:cNvPr id="136" name="Google Shape;136;p23"/>
          <p:cNvSpPr txBox="1"/>
          <p:nvPr>
            <p:ph idx="2" type="body"/>
          </p:nvPr>
        </p:nvSpPr>
        <p:spPr>
          <a:xfrm>
            <a:off x="828675" y="1200150"/>
            <a:ext cx="3288411" cy="3429000"/>
          </a:xfrm>
          <a:prstGeom prst="rect">
            <a:avLst/>
          </a:prstGeom>
          <a:noFill/>
          <a:ln>
            <a:noFill/>
          </a:ln>
        </p:spPr>
        <p:txBody>
          <a:bodyPr anchorCtr="0" anchor="t" bIns="34275" lIns="0" spcFirstLastPara="1" rIns="0" wrap="square" tIns="34275">
            <a:normAutofit/>
          </a:bodyPr>
          <a:lstStyle>
            <a:lvl1pPr indent="-228600" lvl="0" marL="457200" algn="l">
              <a:lnSpc>
                <a:spcPct val="90000"/>
              </a:lnSpc>
              <a:spcBef>
                <a:spcPts val="9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100"/>
              <a:buNone/>
              <a:defRPr sz="1100"/>
            </a:lvl2pPr>
            <a:lvl3pPr indent="-228600" lvl="2" marL="1371600" algn="l">
              <a:lnSpc>
                <a:spcPct val="90000"/>
              </a:lnSpc>
              <a:spcBef>
                <a:spcPts val="500"/>
              </a:spcBef>
              <a:spcAft>
                <a:spcPts val="0"/>
              </a:spcAft>
              <a:buClr>
                <a:schemeClr val="dk1"/>
              </a:buClr>
              <a:buSzPts val="900"/>
              <a:buNone/>
              <a:defRPr sz="900"/>
            </a:lvl3pPr>
            <a:lvl4pPr indent="-228600" lvl="3" marL="1828800" algn="l">
              <a:lnSpc>
                <a:spcPct val="90000"/>
              </a:lnSpc>
              <a:spcBef>
                <a:spcPts val="500"/>
              </a:spcBef>
              <a:spcAft>
                <a:spcPts val="0"/>
              </a:spcAft>
              <a:buClr>
                <a:schemeClr val="dk1"/>
              </a:buClr>
              <a:buSzPts val="800"/>
              <a:buNone/>
              <a:defRPr sz="800"/>
            </a:lvl4pPr>
            <a:lvl5pPr indent="-228600" lvl="4" marL="2286000" algn="l">
              <a:lnSpc>
                <a:spcPct val="90000"/>
              </a:lnSpc>
              <a:spcBef>
                <a:spcPts val="5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7" name="Google Shape;137;p23"/>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3"/>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3"/>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40" name="Shape 140"/>
        <p:cNvGrpSpPr/>
        <p:nvPr/>
      </p:nvGrpSpPr>
      <p:grpSpPr>
        <a:xfrm>
          <a:off x="0" y="0"/>
          <a:ext cx="0" cy="0"/>
          <a:chOff x="0" y="0"/>
          <a:chExt cx="0" cy="0"/>
        </a:xfrm>
      </p:grpSpPr>
      <p:sp>
        <p:nvSpPr>
          <p:cNvPr id="141" name="Google Shape;141;p24"/>
          <p:cNvSpPr txBox="1"/>
          <p:nvPr>
            <p:ph type="title"/>
          </p:nvPr>
        </p:nvSpPr>
        <p:spPr>
          <a:xfrm>
            <a:off x="828675" y="57150"/>
            <a:ext cx="7485512" cy="822722"/>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24" title="An empty placeholder to add an image. Click on the placeholder and select the image that you wish to add"/>
          <p:cNvSpPr/>
          <p:nvPr>
            <p:ph idx="2" type="pic"/>
          </p:nvPr>
        </p:nvSpPr>
        <p:spPr>
          <a:xfrm>
            <a:off x="3491003" y="1200149"/>
            <a:ext cx="4823184" cy="3429001"/>
          </a:xfrm>
          <a:prstGeom prst="rect">
            <a:avLst/>
          </a:prstGeom>
          <a:noFill/>
          <a:ln>
            <a:noFill/>
          </a:ln>
        </p:spPr>
      </p:sp>
      <p:sp>
        <p:nvSpPr>
          <p:cNvPr id="143" name="Google Shape;143;p24"/>
          <p:cNvSpPr txBox="1"/>
          <p:nvPr>
            <p:ph idx="1" type="body"/>
          </p:nvPr>
        </p:nvSpPr>
        <p:spPr>
          <a:xfrm>
            <a:off x="828675" y="1200150"/>
            <a:ext cx="2547747" cy="3429000"/>
          </a:xfrm>
          <a:prstGeom prst="rect">
            <a:avLst/>
          </a:prstGeom>
          <a:noFill/>
          <a:ln>
            <a:noFill/>
          </a:ln>
        </p:spPr>
        <p:txBody>
          <a:bodyPr anchorCtr="0" anchor="t" bIns="34275" lIns="0" spcFirstLastPara="1" rIns="0" wrap="square" tIns="34275">
            <a:normAutofit/>
          </a:bodyPr>
          <a:lstStyle>
            <a:lvl1pPr indent="-228600" lvl="0" marL="457200" algn="l">
              <a:lnSpc>
                <a:spcPct val="90000"/>
              </a:lnSpc>
              <a:spcBef>
                <a:spcPts val="9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100"/>
              <a:buNone/>
              <a:defRPr sz="1100"/>
            </a:lvl2pPr>
            <a:lvl3pPr indent="-228600" lvl="2" marL="1371600" algn="l">
              <a:lnSpc>
                <a:spcPct val="90000"/>
              </a:lnSpc>
              <a:spcBef>
                <a:spcPts val="500"/>
              </a:spcBef>
              <a:spcAft>
                <a:spcPts val="0"/>
              </a:spcAft>
              <a:buClr>
                <a:schemeClr val="dk1"/>
              </a:buClr>
              <a:buSzPts val="900"/>
              <a:buNone/>
              <a:defRPr sz="900"/>
            </a:lvl3pPr>
            <a:lvl4pPr indent="-228600" lvl="3" marL="1828800" algn="l">
              <a:lnSpc>
                <a:spcPct val="90000"/>
              </a:lnSpc>
              <a:spcBef>
                <a:spcPts val="500"/>
              </a:spcBef>
              <a:spcAft>
                <a:spcPts val="0"/>
              </a:spcAft>
              <a:buClr>
                <a:schemeClr val="dk1"/>
              </a:buClr>
              <a:buSzPts val="800"/>
              <a:buNone/>
              <a:defRPr sz="800"/>
            </a:lvl4pPr>
            <a:lvl5pPr indent="-228600" lvl="4" marL="2286000" algn="l">
              <a:lnSpc>
                <a:spcPct val="90000"/>
              </a:lnSpc>
              <a:spcBef>
                <a:spcPts val="5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44" name="Google Shape;144;p24"/>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4"/>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4"/>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147" name="Shape 147"/>
        <p:cNvGrpSpPr/>
        <p:nvPr/>
      </p:nvGrpSpPr>
      <p:grpSpPr>
        <a:xfrm>
          <a:off x="0" y="0"/>
          <a:ext cx="0" cy="0"/>
          <a:chOff x="0" y="0"/>
          <a:chExt cx="0" cy="0"/>
        </a:xfrm>
      </p:grpSpPr>
      <p:sp>
        <p:nvSpPr>
          <p:cNvPr id="148" name="Google Shape;148;p25"/>
          <p:cNvSpPr txBox="1"/>
          <p:nvPr>
            <p:ph type="title"/>
          </p:nvPr>
        </p:nvSpPr>
        <p:spPr>
          <a:xfrm>
            <a:off x="828675" y="57150"/>
            <a:ext cx="7485512" cy="822722"/>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5"/>
          <p:cNvSpPr txBox="1"/>
          <p:nvPr>
            <p:ph idx="1" type="body"/>
          </p:nvPr>
        </p:nvSpPr>
        <p:spPr>
          <a:xfrm rot="5400000">
            <a:off x="2857500" y="-828675"/>
            <a:ext cx="3429000" cy="7486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1400"/>
              </a:spcBef>
              <a:spcAft>
                <a:spcPts val="0"/>
              </a:spcAft>
              <a:buClr>
                <a:schemeClr val="dk1"/>
              </a:buClr>
              <a:buSzPts val="1400"/>
              <a:buChar char="▪"/>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500"/>
              </a:spcBef>
              <a:spcAft>
                <a:spcPts val="0"/>
              </a:spcAft>
              <a:buClr>
                <a:schemeClr val="dk1"/>
              </a:buClr>
              <a:buSzPts val="1400"/>
              <a:buChar char="▪"/>
              <a:defRPr/>
            </a:lvl3pPr>
            <a:lvl4pPr indent="-317500" lvl="3" marL="1828800" algn="l">
              <a:lnSpc>
                <a:spcPct val="90000"/>
              </a:lnSpc>
              <a:spcBef>
                <a:spcPts val="500"/>
              </a:spcBef>
              <a:spcAft>
                <a:spcPts val="0"/>
              </a:spcAft>
              <a:buClr>
                <a:schemeClr val="dk1"/>
              </a:buClr>
              <a:buSzPts val="1400"/>
              <a:buChar char="▪"/>
              <a:defRPr/>
            </a:lvl4pPr>
            <a:lvl5pPr indent="-317500" lvl="4" marL="2286000" algn="l">
              <a:lnSpc>
                <a:spcPct val="90000"/>
              </a:lnSpc>
              <a:spcBef>
                <a:spcPts val="5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25"/>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25"/>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5"/>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53" name="Shape 153"/>
        <p:cNvGrpSpPr/>
        <p:nvPr/>
      </p:nvGrpSpPr>
      <p:grpSpPr>
        <a:xfrm>
          <a:off x="0" y="0"/>
          <a:ext cx="0" cy="0"/>
          <a:chOff x="0" y="0"/>
          <a:chExt cx="0" cy="0"/>
        </a:xfrm>
      </p:grpSpPr>
      <p:sp>
        <p:nvSpPr>
          <p:cNvPr id="154" name="Google Shape;154;p26"/>
          <p:cNvSpPr txBox="1"/>
          <p:nvPr>
            <p:ph type="title"/>
          </p:nvPr>
        </p:nvSpPr>
        <p:spPr>
          <a:xfrm rot="5400000">
            <a:off x="5492948" y="1810345"/>
            <a:ext cx="4358879" cy="1285875"/>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5" name="Google Shape;155;p26"/>
          <p:cNvSpPr txBox="1"/>
          <p:nvPr>
            <p:ph idx="1" type="body"/>
          </p:nvPr>
        </p:nvSpPr>
        <p:spPr>
          <a:xfrm rot="5400000">
            <a:off x="1686322" y="-583803"/>
            <a:ext cx="4358879" cy="6074172"/>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1400"/>
              </a:spcBef>
              <a:spcAft>
                <a:spcPts val="0"/>
              </a:spcAft>
              <a:buClr>
                <a:schemeClr val="dk1"/>
              </a:buClr>
              <a:buSzPts val="1400"/>
              <a:buChar char="▪"/>
              <a:defRPr/>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500"/>
              </a:spcBef>
              <a:spcAft>
                <a:spcPts val="0"/>
              </a:spcAft>
              <a:buClr>
                <a:schemeClr val="dk1"/>
              </a:buClr>
              <a:buSzPts val="1400"/>
              <a:buChar char="▪"/>
              <a:defRPr/>
            </a:lvl3pPr>
            <a:lvl4pPr indent="-317500" lvl="3" marL="1828800" algn="l">
              <a:lnSpc>
                <a:spcPct val="90000"/>
              </a:lnSpc>
              <a:spcBef>
                <a:spcPts val="500"/>
              </a:spcBef>
              <a:spcAft>
                <a:spcPts val="0"/>
              </a:spcAft>
              <a:buClr>
                <a:schemeClr val="dk1"/>
              </a:buClr>
              <a:buSzPts val="1400"/>
              <a:buChar char="▪"/>
              <a:defRPr/>
            </a:lvl4pPr>
            <a:lvl5pPr indent="-317500" lvl="4" marL="2286000" algn="l">
              <a:lnSpc>
                <a:spcPct val="90000"/>
              </a:lnSpc>
              <a:spcBef>
                <a:spcPts val="5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6" name="Google Shape;156;p26"/>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6"/>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26"/>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159" name="Google Shape;159;p26"/>
          <p:cNvGrpSpPr/>
          <p:nvPr/>
        </p:nvGrpSpPr>
        <p:grpSpPr>
          <a:xfrm rot="5400000">
            <a:off x="4885535" y="2421632"/>
            <a:ext cx="4224528" cy="63302"/>
            <a:chOff x="1073150" y="1219201"/>
            <a:chExt cx="10058400" cy="63125"/>
          </a:xfrm>
        </p:grpSpPr>
        <p:cxnSp>
          <p:nvCxnSpPr>
            <p:cNvPr id="160" name="Google Shape;160;p26"/>
            <p:cNvCxnSpPr/>
            <p:nvPr/>
          </p:nvCxnSpPr>
          <p:spPr>
            <a:xfrm rot="10800000">
              <a:off x="1073150" y="1219201"/>
              <a:ext cx="10058400" cy="0"/>
            </a:xfrm>
            <a:prstGeom prst="straightConnector1">
              <a:avLst/>
            </a:prstGeom>
            <a:noFill/>
            <a:ln cap="flat" cmpd="sng" w="38100">
              <a:solidFill>
                <a:schemeClr val="dk1"/>
              </a:solidFill>
              <a:prstDash val="solid"/>
              <a:miter lim="800000"/>
              <a:headEnd len="sm" w="sm" type="none"/>
              <a:tailEnd len="sm" w="sm" type="none"/>
            </a:ln>
          </p:spPr>
        </p:cxnSp>
        <p:cxnSp>
          <p:nvCxnSpPr>
            <p:cNvPr id="161" name="Google Shape;161;p26"/>
            <p:cNvCxnSpPr/>
            <p:nvPr/>
          </p:nvCxnSpPr>
          <p:spPr>
            <a:xfrm rot="10800000">
              <a:off x="1073150" y="1282326"/>
              <a:ext cx="10058400" cy="0"/>
            </a:xfrm>
            <a:prstGeom prst="straightConnector1">
              <a:avLst/>
            </a:prstGeom>
            <a:noFill/>
            <a:ln cap="flat" cmpd="sng" w="12700">
              <a:solidFill>
                <a:schemeClr val="dk1"/>
              </a:solidFill>
              <a:prstDash val="solid"/>
              <a:miter lim="800000"/>
              <a:headEnd len="sm" w="sm" type="none"/>
              <a:tailEnd len="sm" w="sm"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8"/>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rm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1.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828675" y="57150"/>
            <a:ext cx="7485512" cy="822722"/>
          </a:xfrm>
          <a:prstGeom prst="rect">
            <a:avLst/>
          </a:prstGeom>
          <a:noFill/>
          <a:ln>
            <a:noFill/>
          </a:ln>
        </p:spPr>
        <p:txBody>
          <a:bodyPr anchorCtr="0" anchor="b" bIns="34275" lIns="0" spcFirstLastPara="1" rIns="0" wrap="square" tIns="34275">
            <a:normAutofit/>
          </a:bodyPr>
          <a:lstStyle>
            <a:lvl1pPr lvl="0" marR="0" rtl="0" algn="l">
              <a:lnSpc>
                <a:spcPct val="9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8" name="Google Shape;58;p14"/>
          <p:cNvSpPr txBox="1"/>
          <p:nvPr>
            <p:ph idx="1" type="body"/>
          </p:nvPr>
        </p:nvSpPr>
        <p:spPr>
          <a:xfrm>
            <a:off x="828675" y="1200150"/>
            <a:ext cx="7486650" cy="342900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14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Noto Sans Symbols"/>
              <a:buChar char="▪"/>
              <a:defRPr b="0" i="0" sz="1200" u="none" cap="none" strike="noStrike">
                <a:solidFill>
                  <a:schemeClr val="dk1"/>
                </a:solidFill>
                <a:latin typeface="Arial"/>
                <a:ea typeface="Arial"/>
                <a:cs typeface="Arial"/>
                <a:sym typeface="Arial"/>
              </a:defRPr>
            </a:lvl2pPr>
            <a:lvl3pPr indent="-298450" lvl="2" marL="1371600" marR="0" rtl="0" algn="l">
              <a:lnSpc>
                <a:spcPct val="90000"/>
              </a:lnSpc>
              <a:spcBef>
                <a:spcPts val="5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98450" lvl="3" marL="1828800" marR="0" rtl="0" algn="l">
              <a:lnSpc>
                <a:spcPct val="90000"/>
              </a:lnSpc>
              <a:spcBef>
                <a:spcPts val="5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4pPr>
            <a:lvl5pPr indent="-298450" lvl="4" marL="2286000" marR="0" rtl="0" algn="l">
              <a:lnSpc>
                <a:spcPct val="90000"/>
              </a:lnSpc>
              <a:spcBef>
                <a:spcPts val="5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5pPr>
            <a:lvl6pPr indent="-298450" lvl="5" marL="2743200" marR="0" rtl="0" algn="l">
              <a:lnSpc>
                <a:spcPct val="9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6pPr>
            <a:lvl7pPr indent="-298450" lvl="6" marL="3200400" marR="0" rtl="0" algn="l">
              <a:lnSpc>
                <a:spcPct val="9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7pPr>
            <a:lvl8pPr indent="-298450" lvl="7" marL="3657600" marR="0" rtl="0" algn="l">
              <a:lnSpc>
                <a:spcPct val="9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8pPr>
            <a:lvl9pPr indent="-298450" lvl="8" marL="4114800" marR="0" rtl="0" algn="l">
              <a:lnSpc>
                <a:spcPct val="9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9pPr>
          </a:lstStyle>
          <a:p/>
        </p:txBody>
      </p:sp>
      <p:sp>
        <p:nvSpPr>
          <p:cNvPr id="59" name="Google Shape;59;p14"/>
          <p:cNvSpPr txBox="1"/>
          <p:nvPr>
            <p:ph idx="10" type="dt"/>
          </p:nvPr>
        </p:nvSpPr>
        <p:spPr>
          <a:xfrm>
            <a:off x="828674" y="4767263"/>
            <a:ext cx="1372169" cy="273844"/>
          </a:xfrm>
          <a:prstGeom prst="rect">
            <a:avLst/>
          </a:prstGeom>
          <a:noFill/>
          <a:ln>
            <a:noFill/>
          </a:ln>
        </p:spPr>
        <p:txBody>
          <a:bodyPr anchorCtr="0" anchor="ctr" bIns="34275" lIns="0" spcFirstLastPara="1" rIns="0" wrap="square" tIns="34275">
            <a:noAutofit/>
          </a:bodyPr>
          <a:lstStyle>
            <a:lvl1pPr lvl="0" marR="0" rtl="0" algn="l">
              <a:spcBef>
                <a:spcPts val="0"/>
              </a:spcBef>
              <a:spcAft>
                <a:spcPts val="0"/>
              </a:spcAft>
              <a:buSzPts val="1100"/>
              <a:buNone/>
              <a:defRPr b="0" i="0" sz="900" u="none" cap="none" strike="noStrike">
                <a:solidFill>
                  <a:srgbClr val="3C363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0" name="Google Shape;60;p14"/>
          <p:cNvSpPr txBox="1"/>
          <p:nvPr>
            <p:ph idx="11" type="ftr"/>
          </p:nvPr>
        </p:nvSpPr>
        <p:spPr>
          <a:xfrm>
            <a:off x="2200844" y="4767263"/>
            <a:ext cx="4742311" cy="273844"/>
          </a:xfrm>
          <a:prstGeom prst="rect">
            <a:avLst/>
          </a:prstGeom>
          <a:noFill/>
          <a:ln>
            <a:noFill/>
          </a:ln>
        </p:spPr>
        <p:txBody>
          <a:bodyPr anchorCtr="0" anchor="ctr" bIns="34275" lIns="0" spcFirstLastPara="1" rIns="0" wrap="square" tIns="34275">
            <a:noAutofit/>
          </a:bodyPr>
          <a:lstStyle>
            <a:lvl1pPr lvl="0" marR="0" rtl="0" algn="ctr">
              <a:spcBef>
                <a:spcPts val="0"/>
              </a:spcBef>
              <a:spcAft>
                <a:spcPts val="0"/>
              </a:spcAft>
              <a:buSzPts val="1100"/>
              <a:buNone/>
              <a:defRPr b="0" i="0" sz="900" u="none" cap="none" strike="noStrike">
                <a:solidFill>
                  <a:srgbClr val="3C363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1" name="Google Shape;61;p14"/>
          <p:cNvSpPr txBox="1"/>
          <p:nvPr>
            <p:ph idx="12" type="sldNum"/>
          </p:nvPr>
        </p:nvSpPr>
        <p:spPr>
          <a:xfrm>
            <a:off x="6942587" y="4767263"/>
            <a:ext cx="1371600" cy="273844"/>
          </a:xfrm>
          <a:prstGeom prst="rect">
            <a:avLst/>
          </a:prstGeom>
          <a:noFill/>
          <a:ln>
            <a:noFill/>
          </a:ln>
        </p:spPr>
        <p:txBody>
          <a:bodyPr anchorCtr="0" anchor="ctr" bIns="34275" lIns="0" spcFirstLastPara="1" rIns="0" wrap="square" tIns="34275">
            <a:noAutofit/>
          </a:bodyPr>
          <a:lstStyle>
            <a:lvl1pPr indent="0" lvl="0" marL="0" marR="0" rtl="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1pPr>
            <a:lvl2pPr indent="0" lvl="1" marL="0" marR="0" rtl="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2pPr>
            <a:lvl3pPr indent="0" lvl="2" marL="0" marR="0" rtl="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3pPr>
            <a:lvl4pPr indent="0" lvl="3" marL="0" marR="0" rtl="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4pPr>
            <a:lvl5pPr indent="0" lvl="4" marL="0" marR="0" rtl="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5pPr>
            <a:lvl6pPr indent="0" lvl="5" marL="0" marR="0" rtl="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6pPr>
            <a:lvl7pPr indent="0" lvl="6" marL="0" marR="0" rtl="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7pPr>
            <a:lvl8pPr indent="0" lvl="7" marL="0" marR="0" rtl="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8pPr>
            <a:lvl9pPr indent="0" lvl="8" marL="0" marR="0" rtl="0" algn="r">
              <a:lnSpc>
                <a:spcPct val="100000"/>
              </a:lnSpc>
              <a:spcBef>
                <a:spcPts val="0"/>
              </a:spcBef>
              <a:spcAft>
                <a:spcPts val="0"/>
              </a:spcAft>
              <a:buClr>
                <a:srgbClr val="3C3632"/>
              </a:buClr>
              <a:buSzPts val="900"/>
              <a:buFont typeface="Arial"/>
              <a:buNone/>
              <a:defRPr b="0" i="0" sz="9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62" name="Google Shape;62;p14"/>
          <p:cNvGrpSpPr/>
          <p:nvPr/>
        </p:nvGrpSpPr>
        <p:grpSpPr>
          <a:xfrm>
            <a:off x="827532" y="914401"/>
            <a:ext cx="7488936" cy="63302"/>
            <a:chOff x="1073150" y="1219201"/>
            <a:chExt cx="10058400" cy="63125"/>
          </a:xfrm>
        </p:grpSpPr>
        <p:cxnSp>
          <p:nvCxnSpPr>
            <p:cNvPr id="63" name="Google Shape;63;p14"/>
            <p:cNvCxnSpPr/>
            <p:nvPr/>
          </p:nvCxnSpPr>
          <p:spPr>
            <a:xfrm rot="10800000">
              <a:off x="1073150" y="1219201"/>
              <a:ext cx="10058400" cy="0"/>
            </a:xfrm>
            <a:prstGeom prst="straightConnector1">
              <a:avLst/>
            </a:prstGeom>
            <a:noFill/>
            <a:ln cap="flat" cmpd="sng" w="38100">
              <a:solidFill>
                <a:schemeClr val="dk1"/>
              </a:solidFill>
              <a:prstDash val="solid"/>
              <a:miter lim="800000"/>
              <a:headEnd len="sm" w="sm" type="none"/>
              <a:tailEnd len="sm" w="sm" type="none"/>
            </a:ln>
          </p:spPr>
        </p:cxnSp>
        <p:cxnSp>
          <p:nvCxnSpPr>
            <p:cNvPr id="64" name="Google Shape;64;p14"/>
            <p:cNvCxnSpPr/>
            <p:nvPr/>
          </p:nvCxnSpPr>
          <p:spPr>
            <a:xfrm rot="10800000">
              <a:off x="1073150" y="1282326"/>
              <a:ext cx="10058400" cy="0"/>
            </a:xfrm>
            <a:prstGeom prst="straightConnector1">
              <a:avLst/>
            </a:prstGeom>
            <a:noFill/>
            <a:ln cap="flat" cmpd="sng" w="12700">
              <a:solidFill>
                <a:schemeClr val="dk1"/>
              </a:solidFill>
              <a:prstDash val="solid"/>
              <a:miter lim="800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www.flaticon.com/" TargetMode="External"/><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flaticon.com/" TargetMode="External"/><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www.flaticon.com/"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doi.org/10.1145/" TargetMode="External"/><Relationship Id="rId4" Type="http://schemas.openxmlformats.org/officeDocument/2006/relationships/image" Target="../media/image16.png"/><Relationship Id="rId5" Type="http://schemas.openxmlformats.org/officeDocument/2006/relationships/hyperlink" Target="https://www.flaticon.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hyperlink" Target="https://www.flaticon.com/" TargetMode="External"/><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24035" y="447664"/>
            <a:ext cx="8495930" cy="841800"/>
          </a:xfrm>
          <a:prstGeom prst="rect">
            <a:avLst/>
          </a:prstGeom>
          <a:noFill/>
          <a:ln>
            <a:noFill/>
          </a:ln>
        </p:spPr>
        <p:txBody>
          <a:bodyPr anchorCtr="0" anchor="b" bIns="34275" lIns="0" spcFirstLastPara="1" rIns="0" wrap="square" tIns="34275">
            <a:noAutofit/>
          </a:bodyPr>
          <a:lstStyle/>
          <a:p>
            <a:pPr indent="0" lvl="0" marL="0" rtl="0" algn="ctr">
              <a:lnSpc>
                <a:spcPct val="90000"/>
              </a:lnSpc>
              <a:spcBef>
                <a:spcPts val="0"/>
              </a:spcBef>
              <a:spcAft>
                <a:spcPts val="0"/>
              </a:spcAft>
              <a:buClr>
                <a:schemeClr val="accent4"/>
              </a:buClr>
              <a:buSzPts val="2100"/>
              <a:buFont typeface="Arial"/>
              <a:buNone/>
            </a:pPr>
            <a:r>
              <a:rPr b="1" lang="en" sz="1100">
                <a:solidFill>
                  <a:schemeClr val="accent4"/>
                </a:solidFill>
              </a:rPr>
              <a:t>ATTENTION MODELING AND USER POLLING FOR CONTINUOUS SENSING</a:t>
            </a:r>
            <a:endParaRPr b="1" sz="1100">
              <a:solidFill>
                <a:schemeClr val="accent4"/>
              </a:solidFill>
            </a:endParaRPr>
          </a:p>
        </p:txBody>
      </p:sp>
      <p:sp>
        <p:nvSpPr>
          <p:cNvPr id="171" name="Google Shape;171;p29"/>
          <p:cNvSpPr/>
          <p:nvPr/>
        </p:nvSpPr>
        <p:spPr>
          <a:xfrm>
            <a:off x="104925" y="120275"/>
            <a:ext cx="8939700" cy="4879800"/>
          </a:xfrm>
          <a:prstGeom prst="rect">
            <a:avLst/>
          </a:prstGeom>
          <a:noFill/>
          <a:ln cap="flat" cmpd="thickThin" w="48000">
            <a:solidFill>
              <a:srgbClr val="3B343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ibre Baskerville"/>
              <a:ea typeface="Libre Baskerville"/>
              <a:cs typeface="Libre Baskerville"/>
              <a:sym typeface="Libre Baskerville"/>
            </a:endParaRPr>
          </a:p>
        </p:txBody>
      </p:sp>
      <p:sp>
        <p:nvSpPr>
          <p:cNvPr id="172" name="Google Shape;172;p29"/>
          <p:cNvSpPr/>
          <p:nvPr/>
        </p:nvSpPr>
        <p:spPr>
          <a:xfrm>
            <a:off x="235251" y="229560"/>
            <a:ext cx="8939700" cy="4879800"/>
          </a:xfrm>
          <a:prstGeom prst="rect">
            <a:avLst/>
          </a:prstGeom>
          <a:noFill/>
          <a:ln cap="flat" cmpd="thickThin" w="48000">
            <a:solidFill>
              <a:srgbClr val="3B343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ibre Baskerville"/>
              <a:ea typeface="Libre Baskerville"/>
              <a:cs typeface="Libre Baskerville"/>
              <a:sym typeface="Libre Baskerville"/>
            </a:endParaRPr>
          </a:p>
        </p:txBody>
      </p:sp>
      <p:sp>
        <p:nvSpPr>
          <p:cNvPr id="173" name="Google Shape;173;p29"/>
          <p:cNvSpPr txBox="1"/>
          <p:nvPr/>
        </p:nvSpPr>
        <p:spPr>
          <a:xfrm>
            <a:off x="2192480" y="2701112"/>
            <a:ext cx="4869900" cy="1870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Libre Baskerville"/>
              <a:buNone/>
            </a:pPr>
            <a:r>
              <a:rPr b="1" i="0" lang="en" sz="1400" u="none" cap="none" strike="noStrike">
                <a:solidFill>
                  <a:srgbClr val="ED7D31"/>
                </a:solidFill>
                <a:latin typeface="Libre Baskerville"/>
                <a:ea typeface="Libre Baskerville"/>
                <a:cs typeface="Libre Baskerville"/>
                <a:sym typeface="Libre Baskerville"/>
              </a:rPr>
              <a:t>M.Tech Project</a:t>
            </a:r>
            <a:endParaRPr b="1" i="0" sz="800" u="none" cap="none" strike="noStrike">
              <a:solidFill>
                <a:srgbClr val="FFC000"/>
              </a:solidFill>
              <a:latin typeface="Libre Baskerville"/>
              <a:ea typeface="Libre Baskerville"/>
              <a:cs typeface="Libre Baskerville"/>
              <a:sym typeface="Libre Baskerville"/>
            </a:endParaRPr>
          </a:p>
          <a:p>
            <a:pPr indent="0" lvl="0" marL="0" marR="0" rtl="0" algn="ctr">
              <a:lnSpc>
                <a:spcPct val="150000"/>
              </a:lnSpc>
              <a:spcBef>
                <a:spcPts val="0"/>
              </a:spcBef>
              <a:spcAft>
                <a:spcPts val="0"/>
              </a:spcAft>
              <a:buClr>
                <a:srgbClr val="000000"/>
              </a:buClr>
              <a:buSzPts val="1400"/>
              <a:buFont typeface="Libre Baskerville"/>
              <a:buNone/>
            </a:pPr>
            <a:r>
              <a:rPr b="1" i="0" lang="en" sz="1400" u="none" cap="none" strike="noStrike">
                <a:solidFill>
                  <a:srgbClr val="827266"/>
                </a:solidFill>
                <a:latin typeface="Libre Baskerville"/>
                <a:ea typeface="Libre Baskerville"/>
                <a:cs typeface="Libre Baskerville"/>
                <a:sym typeface="Libre Baskerville"/>
              </a:rPr>
              <a:t>Under the supervision of </a:t>
            </a:r>
            <a:endParaRPr b="1" i="0" sz="1400" u="none" cap="none" strike="noStrike">
              <a:solidFill>
                <a:srgbClr val="827266"/>
              </a:solidFill>
              <a:latin typeface="Libre Baskerville"/>
              <a:ea typeface="Libre Baskerville"/>
              <a:cs typeface="Libre Baskerville"/>
              <a:sym typeface="Libre Baskerville"/>
            </a:endParaRPr>
          </a:p>
          <a:p>
            <a:pPr indent="0" lvl="0" marL="0" marR="0" rtl="0" algn="ctr">
              <a:lnSpc>
                <a:spcPct val="150000"/>
              </a:lnSpc>
              <a:spcBef>
                <a:spcPts val="0"/>
              </a:spcBef>
              <a:spcAft>
                <a:spcPts val="0"/>
              </a:spcAft>
              <a:buClr>
                <a:srgbClr val="000000"/>
              </a:buClr>
              <a:buSzPts val="1400"/>
              <a:buFont typeface="Libre Baskerville"/>
              <a:buNone/>
            </a:pPr>
            <a:r>
              <a:rPr b="1" i="0" lang="en" sz="1400" u="none" cap="none" strike="noStrike">
                <a:solidFill>
                  <a:srgbClr val="000000"/>
                </a:solidFill>
                <a:latin typeface="Libre Baskerville"/>
                <a:ea typeface="Libre Baskerville"/>
                <a:cs typeface="Libre Baskerville"/>
                <a:sym typeface="Libre Baskerville"/>
              </a:rPr>
              <a:t>Asst.Prof.Sandip Chakraborty</a:t>
            </a:r>
            <a:endParaRPr b="1" i="0" sz="1400" u="none" cap="none" strike="noStrike">
              <a:solidFill>
                <a:srgbClr val="000000"/>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rgbClr val="000000"/>
              </a:buClr>
              <a:buSzPts val="1100"/>
              <a:buFont typeface="Libre Baskerville"/>
              <a:buNone/>
            </a:pPr>
            <a:r>
              <a:rPr b="0" i="0" lang="en" sz="1100" u="none" cap="none" strike="noStrike">
                <a:solidFill>
                  <a:srgbClr val="000000"/>
                </a:solidFill>
                <a:latin typeface="Libre Baskerville"/>
                <a:ea typeface="Libre Baskerville"/>
                <a:cs typeface="Libre Baskerville"/>
                <a:sym typeface="Libre Baskerville"/>
              </a:rPr>
              <a:t>Department of Computer Science and Engineering</a:t>
            </a:r>
            <a:endParaRPr b="0" i="0" sz="1100" u="none" cap="none" strike="noStrike">
              <a:solidFill>
                <a:srgbClr val="000000"/>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rgbClr val="000000"/>
              </a:buClr>
              <a:buSzPts val="1100"/>
              <a:buFont typeface="Libre Baskerville"/>
              <a:buNone/>
            </a:pPr>
            <a:r>
              <a:rPr b="0" i="0" lang="en" sz="1100" u="none" cap="none" strike="noStrike">
                <a:solidFill>
                  <a:srgbClr val="000000"/>
                </a:solidFill>
                <a:latin typeface="Libre Baskerville"/>
                <a:ea typeface="Libre Baskerville"/>
                <a:cs typeface="Libre Baskerville"/>
                <a:sym typeface="Libre Baskerville"/>
              </a:rPr>
              <a:t>Indian Institute of Technology Kharagpur</a:t>
            </a:r>
            <a:endParaRPr b="0" i="0" sz="1100" u="none" cap="none" strike="noStrike">
              <a:solidFill>
                <a:srgbClr val="000000"/>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rgbClr val="000000"/>
              </a:buClr>
              <a:buSzPts val="1400"/>
              <a:buFont typeface="Libre Baskerville"/>
              <a:buNone/>
            </a:pPr>
            <a:r>
              <a:rPr b="1" i="0" lang="en" sz="1400" u="none" cap="none" strike="noStrike">
                <a:solidFill>
                  <a:srgbClr val="000000"/>
                </a:solidFill>
                <a:latin typeface="Libre Baskerville"/>
                <a:ea typeface="Libre Baskerville"/>
                <a:cs typeface="Libre Baskerville"/>
                <a:sym typeface="Libre Baskerville"/>
              </a:rPr>
              <a:t>Presented by: </a:t>
            </a:r>
            <a:r>
              <a:rPr b="1" lang="en">
                <a:latin typeface="Libre Baskerville"/>
                <a:ea typeface="Libre Baskerville"/>
                <a:cs typeface="Libre Baskerville"/>
                <a:sym typeface="Libre Baskerville"/>
              </a:rPr>
              <a:t>Amit Kumar</a:t>
            </a:r>
            <a:endParaRPr b="1" i="0" sz="1400" u="none" cap="none" strike="noStrike">
              <a:solidFill>
                <a:srgbClr val="000000"/>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rgbClr val="000000"/>
              </a:buClr>
              <a:buSzPts val="1400"/>
              <a:buFont typeface="Libre Baskerville"/>
              <a:buNone/>
            </a:pPr>
            <a:r>
              <a:rPr b="1" lang="en">
                <a:latin typeface="Libre Baskerville"/>
                <a:ea typeface="Libre Baskerville"/>
                <a:cs typeface="Libre Baskerville"/>
                <a:sym typeface="Libre Baskerville"/>
              </a:rPr>
              <a:t>20CS30003</a:t>
            </a:r>
            <a:endParaRPr b="1" i="0" sz="1400" u="none" cap="none" strike="noStrike">
              <a:solidFill>
                <a:srgbClr val="000000"/>
              </a:solidFill>
              <a:latin typeface="Libre Baskerville"/>
              <a:ea typeface="Libre Baskerville"/>
              <a:cs typeface="Libre Baskerville"/>
              <a:sym typeface="Libre Baskerville"/>
            </a:endParaRPr>
          </a:p>
        </p:txBody>
      </p:sp>
      <p:sp>
        <p:nvSpPr>
          <p:cNvPr id="174" name="Google Shape;174;p29"/>
          <p:cNvSpPr txBox="1"/>
          <p:nvPr/>
        </p:nvSpPr>
        <p:spPr>
          <a:xfrm>
            <a:off x="2286584" y="2433250"/>
            <a:ext cx="457316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
        <p:nvSpPr>
          <p:cNvPr id="175" name="Google Shape;175;p29"/>
          <p:cNvSpPr txBox="1"/>
          <p:nvPr/>
        </p:nvSpPr>
        <p:spPr>
          <a:xfrm>
            <a:off x="2286584" y="2433250"/>
            <a:ext cx="457316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lang="en"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
        <p:nvSpPr>
          <p:cNvPr id="176" name="Google Shape;176;p29"/>
          <p:cNvSpPr txBox="1"/>
          <p:nvPr/>
        </p:nvSpPr>
        <p:spPr>
          <a:xfrm>
            <a:off x="2286584" y="2433250"/>
            <a:ext cx="457316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lang="en"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
        <p:nvSpPr>
          <p:cNvPr id="177" name="Google Shape;177;p29"/>
          <p:cNvSpPr txBox="1"/>
          <p:nvPr/>
        </p:nvSpPr>
        <p:spPr>
          <a:xfrm>
            <a:off x="2286584" y="2433250"/>
            <a:ext cx="457316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lang="en"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pic>
        <p:nvPicPr>
          <p:cNvPr id="178" name="Google Shape;178;p29"/>
          <p:cNvPicPr preferRelativeResize="0"/>
          <p:nvPr/>
        </p:nvPicPr>
        <p:blipFill rotWithShape="1">
          <a:blip r:embed="rId3">
            <a:alphaModFix/>
          </a:blip>
          <a:srcRect b="0" l="0" r="0" t="0"/>
          <a:stretch/>
        </p:blipFill>
        <p:spPr>
          <a:xfrm>
            <a:off x="859166" y="2070357"/>
            <a:ext cx="2064698" cy="2086432"/>
          </a:xfrm>
          <a:prstGeom prst="rect">
            <a:avLst/>
          </a:prstGeom>
          <a:noFill/>
          <a:ln>
            <a:noFill/>
          </a:ln>
        </p:spPr>
      </p:pic>
      <p:pic>
        <p:nvPicPr>
          <p:cNvPr id="179" name="Google Shape;179;p29"/>
          <p:cNvPicPr preferRelativeResize="0"/>
          <p:nvPr/>
        </p:nvPicPr>
        <p:blipFill rotWithShape="1">
          <a:blip r:embed="rId4">
            <a:alphaModFix/>
          </a:blip>
          <a:srcRect b="0" l="9381" r="9389" t="0"/>
          <a:stretch/>
        </p:blipFill>
        <p:spPr>
          <a:xfrm>
            <a:off x="6371700" y="2395650"/>
            <a:ext cx="1838274" cy="1761150"/>
          </a:xfrm>
          <a:prstGeom prst="rect">
            <a:avLst/>
          </a:prstGeom>
          <a:noFill/>
          <a:ln>
            <a:noFill/>
          </a:ln>
        </p:spPr>
      </p:pic>
      <p:sp>
        <p:nvSpPr>
          <p:cNvPr id="180" name="Google Shape;180;p29"/>
          <p:cNvSpPr txBox="1"/>
          <p:nvPr/>
        </p:nvSpPr>
        <p:spPr>
          <a:xfrm>
            <a:off x="859175" y="247075"/>
            <a:ext cx="7741500" cy="153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200">
                <a:solidFill>
                  <a:schemeClr val="dk1"/>
                </a:solidFill>
                <a:highlight>
                  <a:schemeClr val="lt1"/>
                </a:highlight>
              </a:rPr>
              <a:t>ML-based Distributed Decision Making with Convergent</a:t>
            </a:r>
            <a:endParaRPr b="1" sz="2200">
              <a:solidFill>
                <a:schemeClr val="dk1"/>
              </a:solidFill>
              <a:highlight>
                <a:schemeClr val="lt1"/>
              </a:highlight>
            </a:endParaRPr>
          </a:p>
          <a:p>
            <a:pPr indent="0" lvl="0" marL="0" rtl="0" algn="ctr">
              <a:spcBef>
                <a:spcPts val="0"/>
              </a:spcBef>
              <a:spcAft>
                <a:spcPts val="0"/>
              </a:spcAft>
              <a:buClr>
                <a:schemeClr val="dk1"/>
              </a:buClr>
              <a:buSzPts val="1100"/>
              <a:buFont typeface="Arial"/>
              <a:buNone/>
            </a:pPr>
            <a:r>
              <a:rPr b="1" lang="en" sz="2200">
                <a:solidFill>
                  <a:schemeClr val="dk1"/>
                </a:solidFill>
                <a:highlight>
                  <a:schemeClr val="lt1"/>
                </a:highlight>
              </a:rPr>
              <a:t>Replicated Data Types: </a:t>
            </a:r>
            <a:endParaRPr b="1" sz="2200">
              <a:solidFill>
                <a:schemeClr val="dk1"/>
              </a:solidFill>
              <a:highlight>
                <a:schemeClr val="lt1"/>
              </a:highlight>
            </a:endParaRPr>
          </a:p>
          <a:p>
            <a:pPr indent="0" lvl="0" marL="0" rtl="0" algn="ctr">
              <a:spcBef>
                <a:spcPts val="0"/>
              </a:spcBef>
              <a:spcAft>
                <a:spcPts val="0"/>
              </a:spcAft>
              <a:buClr>
                <a:schemeClr val="dk1"/>
              </a:buClr>
              <a:buSzPts val="1100"/>
              <a:buFont typeface="Arial"/>
              <a:buNone/>
            </a:pPr>
            <a:r>
              <a:rPr b="1" lang="en" sz="2200">
                <a:solidFill>
                  <a:srgbClr val="868686"/>
                </a:solidFill>
                <a:highlight>
                  <a:schemeClr val="lt1"/>
                </a:highlight>
              </a:rPr>
              <a:t>An Application for Distributed Pollution Monitoring</a:t>
            </a:r>
            <a:endParaRPr b="1" sz="2200">
              <a:solidFill>
                <a:srgbClr val="868686"/>
              </a:solidFill>
              <a:highlight>
                <a:schemeClr val="lt1"/>
              </a:highlight>
            </a:endParaRPr>
          </a:p>
          <a:p>
            <a:pPr indent="0" lvl="0" marL="0" rtl="0" algn="ctr">
              <a:spcBef>
                <a:spcPts val="0"/>
              </a:spcBef>
              <a:spcAft>
                <a:spcPts val="0"/>
              </a:spcAft>
              <a:buNone/>
            </a:pPr>
            <a:r>
              <a:t/>
            </a:r>
            <a:endParaRPr b="1" sz="2200">
              <a:solidFill>
                <a:schemeClr val="dk1"/>
              </a:solidFill>
              <a:highlight>
                <a:schemeClr val="lt1"/>
              </a:highlight>
            </a:endParaRPr>
          </a:p>
        </p:txBody>
      </p:sp>
      <p:sp>
        <p:nvSpPr>
          <p:cNvPr id="181" name="Google Shape;181;p29"/>
          <p:cNvSpPr txBox="1"/>
          <p:nvPr/>
        </p:nvSpPr>
        <p:spPr>
          <a:xfrm>
            <a:off x="2845200" y="3161325"/>
            <a:ext cx="3526500" cy="841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Source Sans Pro"/>
                <a:ea typeface="Source Sans Pro"/>
                <a:cs typeface="Source Sans Pro"/>
                <a:sym typeface="Source Sans Pro"/>
              </a:rPr>
              <a:t>Dr.Sandip Chakraborty</a:t>
            </a:r>
            <a:endParaRPr b="1" sz="1800">
              <a:solidFill>
                <a:schemeClr val="dk1"/>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sz="1100">
                <a:solidFill>
                  <a:schemeClr val="dk1"/>
                </a:solidFill>
              </a:rPr>
              <a:t>Department of Computer Science and Engineering</a:t>
            </a:r>
            <a:endParaRPr sz="1100">
              <a:solidFill>
                <a:schemeClr val="dk1"/>
              </a:solidFill>
            </a:endParaRPr>
          </a:p>
          <a:p>
            <a:pPr indent="0" lvl="0" marL="0" rtl="0" algn="ctr">
              <a:lnSpc>
                <a:spcPct val="115000"/>
              </a:lnSpc>
              <a:spcBef>
                <a:spcPts val="0"/>
              </a:spcBef>
              <a:spcAft>
                <a:spcPts val="0"/>
              </a:spcAft>
              <a:buNone/>
            </a:pPr>
            <a:r>
              <a:rPr lang="en" sz="1100">
                <a:solidFill>
                  <a:schemeClr val="dk1"/>
                </a:solidFill>
              </a:rPr>
              <a:t>Indian Institute of Technology, Kharagpur</a:t>
            </a:r>
            <a:endParaRPr sz="1100">
              <a:solidFill>
                <a:schemeClr val="dk1"/>
              </a:solidFill>
            </a:endParaRPr>
          </a:p>
        </p:txBody>
      </p:sp>
      <p:pic>
        <p:nvPicPr>
          <p:cNvPr descr="Indian Institute of Technology Kharagpur - Wikipedia" id="182" name="Google Shape;182;p29"/>
          <p:cNvPicPr preferRelativeResize="0"/>
          <p:nvPr/>
        </p:nvPicPr>
        <p:blipFill rotWithShape="1">
          <a:blip r:embed="rId5">
            <a:alphaModFix/>
          </a:blip>
          <a:srcRect b="0" l="0" r="0" t="0"/>
          <a:stretch/>
        </p:blipFill>
        <p:spPr>
          <a:xfrm>
            <a:off x="4127220" y="1525870"/>
            <a:ext cx="1000391" cy="10970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 name="Shape 305"/>
        <p:cNvGrpSpPr/>
        <p:nvPr/>
      </p:nvGrpSpPr>
      <p:grpSpPr>
        <a:xfrm>
          <a:off x="0" y="0"/>
          <a:ext cx="0" cy="0"/>
          <a:chOff x="0" y="0"/>
          <a:chExt cx="0" cy="0"/>
        </a:xfrm>
      </p:grpSpPr>
      <p:sp>
        <p:nvSpPr>
          <p:cNvPr id="306" name="Google Shape;306;p38"/>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07" name="Google Shape;307;p38"/>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Results - </a:t>
            </a:r>
            <a:r>
              <a:rPr b="1" lang="en" sz="2700">
                <a:solidFill>
                  <a:schemeClr val="lt1"/>
                </a:solidFill>
                <a:latin typeface="Raleway"/>
                <a:ea typeface="Raleway"/>
                <a:cs typeface="Raleway"/>
                <a:sym typeface="Raleway"/>
              </a:rPr>
              <a:t>Lab Activity</a:t>
            </a:r>
            <a:endParaRPr b="1" sz="3000">
              <a:solidFill>
                <a:srgbClr val="000000"/>
              </a:solidFill>
              <a:latin typeface="Raleway"/>
              <a:ea typeface="Raleway"/>
              <a:cs typeface="Raleway"/>
              <a:sym typeface="Raleway"/>
            </a:endParaRPr>
          </a:p>
        </p:txBody>
      </p:sp>
      <p:pic>
        <p:nvPicPr>
          <p:cNvPr id="308" name="Google Shape;308;p38"/>
          <p:cNvPicPr preferRelativeResize="0"/>
          <p:nvPr/>
        </p:nvPicPr>
        <p:blipFill rotWithShape="1">
          <a:blip r:embed="rId3">
            <a:alphaModFix/>
          </a:blip>
          <a:srcRect b="0" l="2554" r="3864" t="0"/>
          <a:stretch/>
        </p:blipFill>
        <p:spPr>
          <a:xfrm>
            <a:off x="105575" y="1258575"/>
            <a:ext cx="8914400" cy="278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2" name="Shape 312"/>
        <p:cNvGrpSpPr/>
        <p:nvPr/>
      </p:nvGrpSpPr>
      <p:grpSpPr>
        <a:xfrm>
          <a:off x="0" y="0"/>
          <a:ext cx="0" cy="0"/>
          <a:chOff x="0" y="0"/>
          <a:chExt cx="0" cy="0"/>
        </a:xfrm>
      </p:grpSpPr>
      <p:sp>
        <p:nvSpPr>
          <p:cNvPr id="313" name="Google Shape;313;p39"/>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14" name="Google Shape;314;p39"/>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Results - Lab Activity </a:t>
            </a:r>
            <a:endParaRPr b="1" sz="3000">
              <a:solidFill>
                <a:srgbClr val="000000"/>
              </a:solidFill>
              <a:latin typeface="Raleway"/>
              <a:ea typeface="Raleway"/>
              <a:cs typeface="Raleway"/>
              <a:sym typeface="Raleway"/>
            </a:endParaRPr>
          </a:p>
        </p:txBody>
      </p:sp>
      <p:sp>
        <p:nvSpPr>
          <p:cNvPr id="315" name="Google Shape;315;p39"/>
          <p:cNvSpPr txBox="1"/>
          <p:nvPr/>
        </p:nvSpPr>
        <p:spPr>
          <a:xfrm>
            <a:off x="591125" y="964725"/>
            <a:ext cx="46188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Confusion Matrix for </a:t>
            </a:r>
            <a:endParaRPr b="1" sz="1500">
              <a:solidFill>
                <a:schemeClr val="dk1"/>
              </a:solidFill>
            </a:endParaRPr>
          </a:p>
          <a:p>
            <a:pPr indent="0" lvl="0" marL="0" rtl="0" algn="l">
              <a:spcBef>
                <a:spcPts val="0"/>
              </a:spcBef>
              <a:spcAft>
                <a:spcPts val="0"/>
              </a:spcAft>
              <a:buNone/>
            </a:pPr>
            <a:r>
              <a:rPr b="1" lang="en" sz="1500">
                <a:solidFill>
                  <a:schemeClr val="dk1"/>
                </a:solidFill>
              </a:rPr>
              <a:t>Random Forest</a:t>
            </a:r>
            <a:endParaRPr b="1" sz="1500">
              <a:solidFill>
                <a:schemeClr val="dk1"/>
              </a:solidFill>
            </a:endParaRPr>
          </a:p>
        </p:txBody>
      </p:sp>
      <p:pic>
        <p:nvPicPr>
          <p:cNvPr id="316" name="Google Shape;316;p39"/>
          <p:cNvPicPr preferRelativeResize="0"/>
          <p:nvPr/>
        </p:nvPicPr>
        <p:blipFill rotWithShape="1">
          <a:blip r:embed="rId3">
            <a:alphaModFix/>
          </a:blip>
          <a:srcRect b="2304" l="4157" r="12188" t="8377"/>
          <a:stretch/>
        </p:blipFill>
        <p:spPr>
          <a:xfrm>
            <a:off x="3968850" y="78450"/>
            <a:ext cx="4790400" cy="4995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0" name="Shape 320"/>
        <p:cNvGrpSpPr/>
        <p:nvPr/>
      </p:nvGrpSpPr>
      <p:grpSpPr>
        <a:xfrm>
          <a:off x="0" y="0"/>
          <a:ext cx="0" cy="0"/>
          <a:chOff x="0" y="0"/>
          <a:chExt cx="0" cy="0"/>
        </a:xfrm>
      </p:grpSpPr>
      <p:sp>
        <p:nvSpPr>
          <p:cNvPr id="321" name="Google Shape;321;p40"/>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22" name="Google Shape;322;p40"/>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Results - Lab</a:t>
            </a:r>
            <a:r>
              <a:rPr b="1" lang="en" sz="2700">
                <a:solidFill>
                  <a:schemeClr val="lt1"/>
                </a:solidFill>
                <a:latin typeface="Raleway"/>
                <a:ea typeface="Raleway"/>
                <a:cs typeface="Raleway"/>
                <a:sym typeface="Raleway"/>
              </a:rPr>
              <a:t> Activity</a:t>
            </a:r>
            <a:endParaRPr b="1" sz="3000">
              <a:solidFill>
                <a:srgbClr val="000000"/>
              </a:solidFill>
              <a:latin typeface="Raleway"/>
              <a:ea typeface="Raleway"/>
              <a:cs typeface="Raleway"/>
              <a:sym typeface="Raleway"/>
            </a:endParaRPr>
          </a:p>
        </p:txBody>
      </p:sp>
      <p:sp>
        <p:nvSpPr>
          <p:cNvPr id="323" name="Google Shape;323;p40"/>
          <p:cNvSpPr txBox="1"/>
          <p:nvPr/>
        </p:nvSpPr>
        <p:spPr>
          <a:xfrm>
            <a:off x="591125" y="964725"/>
            <a:ext cx="46188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Confusion Matrix for </a:t>
            </a:r>
            <a:endParaRPr sz="1500">
              <a:solidFill>
                <a:schemeClr val="dk1"/>
              </a:solidFill>
            </a:endParaRPr>
          </a:p>
          <a:p>
            <a:pPr indent="0" lvl="0" marL="0" rtl="0" algn="l">
              <a:spcBef>
                <a:spcPts val="0"/>
              </a:spcBef>
              <a:spcAft>
                <a:spcPts val="0"/>
              </a:spcAft>
              <a:buNone/>
            </a:pPr>
            <a:r>
              <a:rPr b="1" lang="en" sz="1500">
                <a:solidFill>
                  <a:schemeClr val="dk1"/>
                </a:solidFill>
              </a:rPr>
              <a:t>Decision Trees</a:t>
            </a:r>
            <a:endParaRPr b="1" sz="1500">
              <a:solidFill>
                <a:schemeClr val="dk1"/>
              </a:solidFill>
            </a:endParaRPr>
          </a:p>
        </p:txBody>
      </p:sp>
      <p:pic>
        <p:nvPicPr>
          <p:cNvPr id="324" name="Google Shape;324;p40"/>
          <p:cNvPicPr preferRelativeResize="0"/>
          <p:nvPr/>
        </p:nvPicPr>
        <p:blipFill rotWithShape="1">
          <a:blip r:embed="rId3">
            <a:alphaModFix/>
          </a:blip>
          <a:srcRect b="3296" l="4623" r="12375" t="9481"/>
          <a:stretch/>
        </p:blipFill>
        <p:spPr>
          <a:xfrm>
            <a:off x="3992400" y="64025"/>
            <a:ext cx="4701825" cy="494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sp>
        <p:nvSpPr>
          <p:cNvPr id="329" name="Google Shape;329;p41"/>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30" name="Google Shape;330;p41"/>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Results - Lab</a:t>
            </a:r>
            <a:r>
              <a:rPr b="1" lang="en" sz="2700">
                <a:solidFill>
                  <a:schemeClr val="lt1"/>
                </a:solidFill>
                <a:latin typeface="Raleway"/>
                <a:ea typeface="Raleway"/>
                <a:cs typeface="Raleway"/>
                <a:sym typeface="Raleway"/>
              </a:rPr>
              <a:t> Activity</a:t>
            </a:r>
            <a:endParaRPr b="1" sz="3000">
              <a:solidFill>
                <a:srgbClr val="000000"/>
              </a:solidFill>
              <a:latin typeface="Raleway"/>
              <a:ea typeface="Raleway"/>
              <a:cs typeface="Raleway"/>
              <a:sym typeface="Raleway"/>
            </a:endParaRPr>
          </a:p>
        </p:txBody>
      </p:sp>
      <p:sp>
        <p:nvSpPr>
          <p:cNvPr id="331" name="Google Shape;331;p41"/>
          <p:cNvSpPr txBox="1"/>
          <p:nvPr/>
        </p:nvSpPr>
        <p:spPr>
          <a:xfrm>
            <a:off x="591125" y="964725"/>
            <a:ext cx="46188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C</a:t>
            </a:r>
            <a:r>
              <a:rPr lang="en" sz="1500">
                <a:solidFill>
                  <a:schemeClr val="dk1"/>
                </a:solidFill>
              </a:rPr>
              <a:t>onfusion Matrix</a:t>
            </a:r>
            <a:br>
              <a:rPr lang="en" sz="1500">
                <a:solidFill>
                  <a:schemeClr val="dk1"/>
                </a:solidFill>
              </a:rPr>
            </a:br>
            <a:r>
              <a:rPr b="1" lang="en" sz="1500">
                <a:solidFill>
                  <a:schemeClr val="dk1"/>
                </a:solidFill>
              </a:rPr>
              <a:t>Extra Trees</a:t>
            </a:r>
            <a:endParaRPr b="1" sz="1500">
              <a:solidFill>
                <a:schemeClr val="dk1"/>
              </a:solidFill>
            </a:endParaRPr>
          </a:p>
        </p:txBody>
      </p:sp>
      <p:pic>
        <p:nvPicPr>
          <p:cNvPr id="332" name="Google Shape;332;p41"/>
          <p:cNvPicPr preferRelativeResize="0"/>
          <p:nvPr/>
        </p:nvPicPr>
        <p:blipFill rotWithShape="1">
          <a:blip r:embed="rId3">
            <a:alphaModFix/>
          </a:blip>
          <a:srcRect b="3514" l="4606" r="12384" t="8627"/>
          <a:stretch/>
        </p:blipFill>
        <p:spPr>
          <a:xfrm>
            <a:off x="3929475" y="64025"/>
            <a:ext cx="4701025" cy="497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6" name="Shape 336"/>
        <p:cNvGrpSpPr/>
        <p:nvPr/>
      </p:nvGrpSpPr>
      <p:grpSpPr>
        <a:xfrm>
          <a:off x="0" y="0"/>
          <a:ext cx="0" cy="0"/>
          <a:chOff x="0" y="0"/>
          <a:chExt cx="0" cy="0"/>
        </a:xfrm>
      </p:grpSpPr>
      <p:sp>
        <p:nvSpPr>
          <p:cNvPr id="337" name="Google Shape;337;p42"/>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38" name="Google Shape;338;p42"/>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Results - </a:t>
            </a:r>
            <a:r>
              <a:rPr b="1" lang="en" sz="2700">
                <a:solidFill>
                  <a:schemeClr val="lt1"/>
                </a:solidFill>
                <a:latin typeface="Raleway"/>
                <a:ea typeface="Raleway"/>
                <a:cs typeface="Raleway"/>
                <a:sym typeface="Raleway"/>
              </a:rPr>
              <a:t>Cooking Activity (Cook_Type)</a:t>
            </a:r>
            <a:endParaRPr b="1" sz="2700">
              <a:solidFill>
                <a:schemeClr val="lt1"/>
              </a:solidFill>
              <a:latin typeface="Raleway"/>
              <a:ea typeface="Raleway"/>
              <a:cs typeface="Raleway"/>
              <a:sym typeface="Raleway"/>
            </a:endParaRPr>
          </a:p>
        </p:txBody>
      </p:sp>
      <p:pic>
        <p:nvPicPr>
          <p:cNvPr id="339" name="Google Shape;339;p42"/>
          <p:cNvPicPr preferRelativeResize="0"/>
          <p:nvPr/>
        </p:nvPicPr>
        <p:blipFill rotWithShape="1">
          <a:blip r:embed="rId3">
            <a:alphaModFix/>
          </a:blip>
          <a:srcRect b="0" l="7844" r="9237" t="0"/>
          <a:stretch/>
        </p:blipFill>
        <p:spPr>
          <a:xfrm>
            <a:off x="120050" y="957700"/>
            <a:ext cx="8886749" cy="3128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3" name="Shape 343"/>
        <p:cNvGrpSpPr/>
        <p:nvPr/>
      </p:nvGrpSpPr>
      <p:grpSpPr>
        <a:xfrm>
          <a:off x="0" y="0"/>
          <a:ext cx="0" cy="0"/>
          <a:chOff x="0" y="0"/>
          <a:chExt cx="0" cy="0"/>
        </a:xfrm>
      </p:grpSpPr>
      <p:sp>
        <p:nvSpPr>
          <p:cNvPr id="344" name="Google Shape;344;p43"/>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45" name="Google Shape;345;p43"/>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Cooking Activity </a:t>
            </a:r>
            <a:endParaRPr b="1" sz="3000">
              <a:solidFill>
                <a:srgbClr val="000000"/>
              </a:solidFill>
              <a:latin typeface="Raleway"/>
              <a:ea typeface="Raleway"/>
              <a:cs typeface="Raleway"/>
              <a:sym typeface="Raleway"/>
            </a:endParaRPr>
          </a:p>
        </p:txBody>
      </p:sp>
      <p:sp>
        <p:nvSpPr>
          <p:cNvPr id="346" name="Google Shape;346;p43"/>
          <p:cNvSpPr txBox="1"/>
          <p:nvPr/>
        </p:nvSpPr>
        <p:spPr>
          <a:xfrm>
            <a:off x="591125" y="964725"/>
            <a:ext cx="46188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(Cook_Type)</a:t>
            </a:r>
            <a:endParaRPr b="1" sz="1500">
              <a:solidFill>
                <a:schemeClr val="dk1"/>
              </a:solidFill>
            </a:endParaRPr>
          </a:p>
          <a:p>
            <a:pPr indent="0" lvl="0" marL="0" rtl="0" algn="l">
              <a:spcBef>
                <a:spcPts val="0"/>
              </a:spcBef>
              <a:spcAft>
                <a:spcPts val="0"/>
              </a:spcAft>
              <a:buNone/>
            </a:pPr>
            <a:r>
              <a:rPr lang="en" sz="1500">
                <a:solidFill>
                  <a:schemeClr val="dk1"/>
                </a:solidFill>
              </a:rPr>
              <a:t>Confusion Matrix for </a:t>
            </a:r>
            <a:endParaRPr b="1" sz="1500">
              <a:solidFill>
                <a:schemeClr val="dk1"/>
              </a:solidFill>
            </a:endParaRPr>
          </a:p>
          <a:p>
            <a:pPr indent="0" lvl="0" marL="0" rtl="0" algn="l">
              <a:spcBef>
                <a:spcPts val="0"/>
              </a:spcBef>
              <a:spcAft>
                <a:spcPts val="0"/>
              </a:spcAft>
              <a:buNone/>
            </a:pPr>
            <a:r>
              <a:rPr b="1" lang="en" sz="1500">
                <a:solidFill>
                  <a:schemeClr val="dk1"/>
                </a:solidFill>
              </a:rPr>
              <a:t>Random Forest</a:t>
            </a:r>
            <a:endParaRPr b="1" sz="1500">
              <a:solidFill>
                <a:schemeClr val="dk1"/>
              </a:solidFill>
            </a:endParaRPr>
          </a:p>
        </p:txBody>
      </p:sp>
      <p:pic>
        <p:nvPicPr>
          <p:cNvPr id="347" name="Google Shape;347;p43"/>
          <p:cNvPicPr preferRelativeResize="0"/>
          <p:nvPr/>
        </p:nvPicPr>
        <p:blipFill rotWithShape="1">
          <a:blip r:embed="rId3">
            <a:alphaModFix/>
          </a:blip>
          <a:srcRect b="0" l="0" r="12002" t="9016"/>
          <a:stretch/>
        </p:blipFill>
        <p:spPr>
          <a:xfrm>
            <a:off x="3775300" y="64025"/>
            <a:ext cx="4842700" cy="500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 name="Shape 351"/>
        <p:cNvGrpSpPr/>
        <p:nvPr/>
      </p:nvGrpSpPr>
      <p:grpSpPr>
        <a:xfrm>
          <a:off x="0" y="0"/>
          <a:ext cx="0" cy="0"/>
          <a:chOff x="0" y="0"/>
          <a:chExt cx="0" cy="0"/>
        </a:xfrm>
      </p:grpSpPr>
      <p:sp>
        <p:nvSpPr>
          <p:cNvPr id="352" name="Google Shape;352;p44"/>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53" name="Google Shape;353;p44"/>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Cooking Activity</a:t>
            </a:r>
            <a:endParaRPr b="1" sz="3000">
              <a:solidFill>
                <a:srgbClr val="000000"/>
              </a:solidFill>
              <a:latin typeface="Raleway"/>
              <a:ea typeface="Raleway"/>
              <a:cs typeface="Raleway"/>
              <a:sym typeface="Raleway"/>
            </a:endParaRPr>
          </a:p>
        </p:txBody>
      </p:sp>
      <p:sp>
        <p:nvSpPr>
          <p:cNvPr id="354" name="Google Shape;354;p44"/>
          <p:cNvSpPr txBox="1"/>
          <p:nvPr/>
        </p:nvSpPr>
        <p:spPr>
          <a:xfrm>
            <a:off x="591125" y="964725"/>
            <a:ext cx="46188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(Cook_Type)</a:t>
            </a:r>
            <a:endParaRPr b="1" sz="1500">
              <a:solidFill>
                <a:schemeClr val="dk1"/>
              </a:solidFill>
            </a:endParaRPr>
          </a:p>
          <a:p>
            <a:pPr indent="0" lvl="0" marL="0" rtl="0" algn="l">
              <a:spcBef>
                <a:spcPts val="0"/>
              </a:spcBef>
              <a:spcAft>
                <a:spcPts val="0"/>
              </a:spcAft>
              <a:buNone/>
            </a:pPr>
            <a:r>
              <a:rPr lang="en" sz="1500">
                <a:solidFill>
                  <a:schemeClr val="dk1"/>
                </a:solidFill>
              </a:rPr>
              <a:t>Confusion Matrix for </a:t>
            </a:r>
            <a:endParaRPr sz="1500">
              <a:solidFill>
                <a:schemeClr val="dk1"/>
              </a:solidFill>
            </a:endParaRPr>
          </a:p>
          <a:p>
            <a:pPr indent="0" lvl="0" marL="0" rtl="0" algn="l">
              <a:spcBef>
                <a:spcPts val="0"/>
              </a:spcBef>
              <a:spcAft>
                <a:spcPts val="0"/>
              </a:spcAft>
              <a:buNone/>
            </a:pPr>
            <a:r>
              <a:rPr b="1" lang="en" sz="1500">
                <a:solidFill>
                  <a:schemeClr val="dk1"/>
                </a:solidFill>
              </a:rPr>
              <a:t>Decision Trees</a:t>
            </a:r>
            <a:endParaRPr b="1" sz="1500">
              <a:solidFill>
                <a:schemeClr val="dk1"/>
              </a:solidFill>
            </a:endParaRPr>
          </a:p>
        </p:txBody>
      </p:sp>
      <p:pic>
        <p:nvPicPr>
          <p:cNvPr id="355" name="Google Shape;355;p44"/>
          <p:cNvPicPr preferRelativeResize="0"/>
          <p:nvPr/>
        </p:nvPicPr>
        <p:blipFill rotWithShape="1">
          <a:blip r:embed="rId3">
            <a:alphaModFix/>
          </a:blip>
          <a:srcRect b="0" l="0" r="12418" t="8800"/>
          <a:stretch/>
        </p:blipFill>
        <p:spPr>
          <a:xfrm>
            <a:off x="3416375" y="64025"/>
            <a:ext cx="4766150" cy="496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 name="Shape 359"/>
        <p:cNvGrpSpPr/>
        <p:nvPr/>
      </p:nvGrpSpPr>
      <p:grpSpPr>
        <a:xfrm>
          <a:off x="0" y="0"/>
          <a:ext cx="0" cy="0"/>
          <a:chOff x="0" y="0"/>
          <a:chExt cx="0" cy="0"/>
        </a:xfrm>
      </p:grpSpPr>
      <p:sp>
        <p:nvSpPr>
          <p:cNvPr id="360" name="Google Shape;360;p45"/>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61" name="Google Shape;361;p45"/>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Cooking Activity </a:t>
            </a:r>
            <a:endParaRPr b="1" sz="3000">
              <a:solidFill>
                <a:srgbClr val="000000"/>
              </a:solidFill>
              <a:latin typeface="Raleway"/>
              <a:ea typeface="Raleway"/>
              <a:cs typeface="Raleway"/>
              <a:sym typeface="Raleway"/>
            </a:endParaRPr>
          </a:p>
        </p:txBody>
      </p:sp>
      <p:sp>
        <p:nvSpPr>
          <p:cNvPr id="362" name="Google Shape;362;p45"/>
          <p:cNvSpPr txBox="1"/>
          <p:nvPr/>
        </p:nvSpPr>
        <p:spPr>
          <a:xfrm>
            <a:off x="591125" y="964725"/>
            <a:ext cx="46188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(Cook_Type)</a:t>
            </a:r>
            <a:br>
              <a:rPr lang="en" sz="1500">
                <a:solidFill>
                  <a:schemeClr val="dk1"/>
                </a:solidFill>
              </a:rPr>
            </a:br>
            <a:r>
              <a:rPr lang="en" sz="1500">
                <a:solidFill>
                  <a:schemeClr val="dk1"/>
                </a:solidFill>
              </a:rPr>
              <a:t>Confusion Matrix for</a:t>
            </a:r>
            <a:br>
              <a:rPr lang="en" sz="1500">
                <a:solidFill>
                  <a:schemeClr val="dk1"/>
                </a:solidFill>
              </a:rPr>
            </a:br>
            <a:r>
              <a:rPr b="1" lang="en" sz="1500">
                <a:solidFill>
                  <a:schemeClr val="dk1"/>
                </a:solidFill>
              </a:rPr>
              <a:t>Extra Trees</a:t>
            </a:r>
            <a:endParaRPr b="1" sz="1500">
              <a:solidFill>
                <a:schemeClr val="dk1"/>
              </a:solidFill>
            </a:endParaRPr>
          </a:p>
        </p:txBody>
      </p:sp>
      <p:pic>
        <p:nvPicPr>
          <p:cNvPr id="363" name="Google Shape;363;p45"/>
          <p:cNvPicPr preferRelativeResize="0"/>
          <p:nvPr/>
        </p:nvPicPr>
        <p:blipFill rotWithShape="1">
          <a:blip r:embed="rId3">
            <a:alphaModFix/>
          </a:blip>
          <a:srcRect b="0" l="0" r="12242" t="8391"/>
          <a:stretch/>
        </p:blipFill>
        <p:spPr>
          <a:xfrm>
            <a:off x="3561400" y="0"/>
            <a:ext cx="4715275" cy="492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7" name="Shape 367"/>
        <p:cNvGrpSpPr/>
        <p:nvPr/>
      </p:nvGrpSpPr>
      <p:grpSpPr>
        <a:xfrm>
          <a:off x="0" y="0"/>
          <a:ext cx="0" cy="0"/>
          <a:chOff x="0" y="0"/>
          <a:chExt cx="0" cy="0"/>
        </a:xfrm>
      </p:grpSpPr>
      <p:sp>
        <p:nvSpPr>
          <p:cNvPr id="368" name="Google Shape;368;p46"/>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69" name="Google Shape;369;p46"/>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Results - </a:t>
            </a:r>
            <a:r>
              <a:rPr b="1" lang="en" sz="2700">
                <a:solidFill>
                  <a:schemeClr val="lt1"/>
                </a:solidFill>
                <a:latin typeface="Raleway"/>
                <a:ea typeface="Raleway"/>
                <a:cs typeface="Raleway"/>
                <a:sym typeface="Raleway"/>
              </a:rPr>
              <a:t>Cooking Activity (Food_Type)</a:t>
            </a:r>
            <a:endParaRPr b="1" sz="2700">
              <a:solidFill>
                <a:schemeClr val="lt1"/>
              </a:solidFill>
              <a:latin typeface="Raleway"/>
              <a:ea typeface="Raleway"/>
              <a:cs typeface="Raleway"/>
              <a:sym typeface="Raleway"/>
            </a:endParaRPr>
          </a:p>
        </p:txBody>
      </p:sp>
      <p:pic>
        <p:nvPicPr>
          <p:cNvPr id="370" name="Google Shape;370;p46"/>
          <p:cNvPicPr preferRelativeResize="0"/>
          <p:nvPr/>
        </p:nvPicPr>
        <p:blipFill rotWithShape="1">
          <a:blip r:embed="rId3">
            <a:alphaModFix/>
          </a:blip>
          <a:srcRect b="11292" l="8249" r="8838" t="0"/>
          <a:stretch/>
        </p:blipFill>
        <p:spPr>
          <a:xfrm>
            <a:off x="72950" y="910625"/>
            <a:ext cx="8999175" cy="2422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4" name="Shape 374"/>
        <p:cNvGrpSpPr/>
        <p:nvPr/>
      </p:nvGrpSpPr>
      <p:grpSpPr>
        <a:xfrm>
          <a:off x="0" y="0"/>
          <a:ext cx="0" cy="0"/>
          <a:chOff x="0" y="0"/>
          <a:chExt cx="0" cy="0"/>
        </a:xfrm>
      </p:grpSpPr>
      <p:sp>
        <p:nvSpPr>
          <p:cNvPr id="375" name="Google Shape;375;p47"/>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76" name="Google Shape;376;p47"/>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Cooking Activity</a:t>
            </a:r>
            <a:endParaRPr b="1" sz="3000">
              <a:solidFill>
                <a:srgbClr val="000000"/>
              </a:solidFill>
              <a:latin typeface="Raleway"/>
              <a:ea typeface="Raleway"/>
              <a:cs typeface="Raleway"/>
              <a:sym typeface="Raleway"/>
            </a:endParaRPr>
          </a:p>
        </p:txBody>
      </p:sp>
      <p:sp>
        <p:nvSpPr>
          <p:cNvPr id="377" name="Google Shape;377;p47"/>
          <p:cNvSpPr txBox="1"/>
          <p:nvPr/>
        </p:nvSpPr>
        <p:spPr>
          <a:xfrm>
            <a:off x="591125" y="964725"/>
            <a:ext cx="46188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(Food_Type)</a:t>
            </a:r>
            <a:endParaRPr b="1" sz="1500">
              <a:solidFill>
                <a:schemeClr val="dk1"/>
              </a:solidFill>
            </a:endParaRPr>
          </a:p>
          <a:p>
            <a:pPr indent="0" lvl="0" marL="0" rtl="0" algn="l">
              <a:spcBef>
                <a:spcPts val="0"/>
              </a:spcBef>
              <a:spcAft>
                <a:spcPts val="0"/>
              </a:spcAft>
              <a:buNone/>
            </a:pPr>
            <a:r>
              <a:rPr lang="en" sz="1500">
                <a:solidFill>
                  <a:schemeClr val="dk1"/>
                </a:solidFill>
              </a:rPr>
              <a:t>Confusion Matrix for </a:t>
            </a:r>
            <a:endParaRPr b="1" sz="1500">
              <a:solidFill>
                <a:schemeClr val="dk1"/>
              </a:solidFill>
            </a:endParaRPr>
          </a:p>
          <a:p>
            <a:pPr indent="0" lvl="0" marL="0" rtl="0" algn="l">
              <a:spcBef>
                <a:spcPts val="0"/>
              </a:spcBef>
              <a:spcAft>
                <a:spcPts val="0"/>
              </a:spcAft>
              <a:buNone/>
            </a:pPr>
            <a:r>
              <a:rPr b="1" lang="en" sz="1500">
                <a:solidFill>
                  <a:schemeClr val="dk1"/>
                </a:solidFill>
              </a:rPr>
              <a:t>Random Forest</a:t>
            </a:r>
            <a:endParaRPr b="1" sz="1500">
              <a:solidFill>
                <a:schemeClr val="dk1"/>
              </a:solidFill>
            </a:endParaRPr>
          </a:p>
        </p:txBody>
      </p:sp>
      <p:pic>
        <p:nvPicPr>
          <p:cNvPr id="378" name="Google Shape;378;p47"/>
          <p:cNvPicPr preferRelativeResize="0"/>
          <p:nvPr/>
        </p:nvPicPr>
        <p:blipFill rotWithShape="1">
          <a:blip r:embed="rId3">
            <a:alphaModFix/>
          </a:blip>
          <a:srcRect b="-9" l="2352" r="13345" t="9182"/>
          <a:stretch/>
        </p:blipFill>
        <p:spPr>
          <a:xfrm>
            <a:off x="3333250" y="64025"/>
            <a:ext cx="4618800" cy="49760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6" name="Shape 186"/>
        <p:cNvGrpSpPr/>
        <p:nvPr/>
      </p:nvGrpSpPr>
      <p:grpSpPr>
        <a:xfrm>
          <a:off x="0" y="0"/>
          <a:ext cx="0" cy="0"/>
          <a:chOff x="0" y="0"/>
          <a:chExt cx="0" cy="0"/>
        </a:xfrm>
      </p:grpSpPr>
      <p:sp>
        <p:nvSpPr>
          <p:cNvPr id="187" name="Google Shape;187;p30"/>
          <p:cNvSpPr/>
          <p:nvPr/>
        </p:nvSpPr>
        <p:spPr>
          <a:xfrm>
            <a:off x="0" y="-60341"/>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188" name="Google Shape;188;p30"/>
          <p:cNvSpPr txBox="1"/>
          <p:nvPr>
            <p:ph type="title"/>
          </p:nvPr>
        </p:nvSpPr>
        <p:spPr>
          <a:xfrm>
            <a:off x="661500" y="125550"/>
            <a:ext cx="5764200" cy="587700"/>
          </a:xfrm>
          <a:prstGeom prst="rect">
            <a:avLst/>
          </a:prstGeom>
          <a:noFill/>
          <a:ln>
            <a:noFill/>
          </a:ln>
        </p:spPr>
        <p:txBody>
          <a:bodyPr anchorCtr="0" anchor="b" bIns="34275" lIns="0" spcFirstLastPara="1" rIns="0" wrap="square" tIns="34275">
            <a:normAutofit fontScale="90000"/>
          </a:bodyPr>
          <a:lstStyle/>
          <a:p>
            <a:pPr indent="0" lvl="0" marL="0" rtl="0" algn="l">
              <a:lnSpc>
                <a:spcPct val="100000"/>
              </a:lnSpc>
              <a:spcBef>
                <a:spcPts val="0"/>
              </a:spcBef>
              <a:spcAft>
                <a:spcPts val="0"/>
              </a:spcAft>
              <a:buClr>
                <a:schemeClr val="dk2"/>
              </a:buClr>
              <a:buSzPct val="40740"/>
              <a:buFont typeface="Arial"/>
              <a:buNone/>
            </a:pPr>
            <a:r>
              <a:rPr b="1" lang="en" sz="2700">
                <a:solidFill>
                  <a:schemeClr val="lt1"/>
                </a:solidFill>
                <a:latin typeface="Raleway"/>
                <a:ea typeface="Raleway"/>
                <a:cs typeface="Raleway"/>
                <a:sym typeface="Raleway"/>
              </a:rPr>
              <a:t>Indoor Pollution &amp; Air Quality Monitors</a:t>
            </a:r>
            <a:endParaRPr b="1" sz="2700">
              <a:solidFill>
                <a:schemeClr val="lt1"/>
              </a:solidFill>
              <a:latin typeface="Raleway"/>
              <a:ea typeface="Raleway"/>
              <a:cs typeface="Raleway"/>
              <a:sym typeface="Raleway"/>
            </a:endParaRPr>
          </a:p>
        </p:txBody>
      </p:sp>
      <p:sp>
        <p:nvSpPr>
          <p:cNvPr id="189" name="Google Shape;189;p30"/>
          <p:cNvSpPr txBox="1"/>
          <p:nvPr/>
        </p:nvSpPr>
        <p:spPr>
          <a:xfrm>
            <a:off x="379825" y="1181500"/>
            <a:ext cx="4376700" cy="30294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en" sz="1320"/>
              <a:t>Household air pollution(WHO Report):</a:t>
            </a:r>
            <a:endParaRPr sz="1320">
              <a:solidFill>
                <a:srgbClr val="000000"/>
              </a:solidFill>
            </a:endParaRPr>
          </a:p>
          <a:p>
            <a:pPr indent="-312420" lvl="0" marL="457200" rtl="0" algn="l">
              <a:lnSpc>
                <a:spcPct val="105000"/>
              </a:lnSpc>
              <a:spcBef>
                <a:spcPts val="1200"/>
              </a:spcBef>
              <a:spcAft>
                <a:spcPts val="0"/>
              </a:spcAft>
              <a:buClr>
                <a:srgbClr val="000000"/>
              </a:buClr>
              <a:buSzPts val="1320"/>
              <a:buFont typeface="Arial"/>
              <a:buChar char="❏"/>
            </a:pPr>
            <a:r>
              <a:rPr lang="en" sz="1320">
                <a:solidFill>
                  <a:schemeClr val="dk2"/>
                </a:solidFill>
              </a:rPr>
              <a:t>estimated 3.2 million deaths per year in 2020</a:t>
            </a:r>
            <a:br>
              <a:rPr lang="en" sz="1320">
                <a:solidFill>
                  <a:srgbClr val="000000"/>
                </a:solidFill>
              </a:rPr>
            </a:br>
            <a:endParaRPr sz="1320">
              <a:solidFill>
                <a:srgbClr val="000000"/>
              </a:solidFill>
            </a:endParaRPr>
          </a:p>
          <a:p>
            <a:pPr indent="-312420" lvl="0" marL="457200" rtl="0" algn="l">
              <a:lnSpc>
                <a:spcPct val="105000"/>
              </a:lnSpc>
              <a:spcBef>
                <a:spcPts val="0"/>
              </a:spcBef>
              <a:spcAft>
                <a:spcPts val="0"/>
              </a:spcAft>
              <a:buClr>
                <a:srgbClr val="000000"/>
              </a:buClr>
              <a:buSzPts val="1320"/>
              <a:buFont typeface="Arial"/>
              <a:buChar char="❏"/>
            </a:pPr>
            <a:r>
              <a:rPr lang="en" sz="1320">
                <a:solidFill>
                  <a:schemeClr val="dk2"/>
                </a:solidFill>
              </a:rPr>
              <a:t>including over 237,000 deaths of children </a:t>
            </a:r>
            <a:br>
              <a:rPr lang="en" sz="1320">
                <a:solidFill>
                  <a:schemeClr val="dk2"/>
                </a:solidFill>
              </a:rPr>
            </a:br>
            <a:r>
              <a:rPr lang="en" sz="1320">
                <a:solidFill>
                  <a:schemeClr val="dk2"/>
                </a:solidFill>
              </a:rPr>
              <a:t>under the age of 5</a:t>
            </a:r>
            <a:br>
              <a:rPr lang="en" sz="1320"/>
            </a:br>
            <a:endParaRPr sz="1320">
              <a:solidFill>
                <a:srgbClr val="000000"/>
              </a:solidFill>
            </a:endParaRPr>
          </a:p>
          <a:p>
            <a:pPr indent="0" lvl="0" marL="0" rtl="0" algn="l">
              <a:lnSpc>
                <a:spcPct val="105000"/>
              </a:lnSpc>
              <a:spcBef>
                <a:spcPts val="1200"/>
              </a:spcBef>
              <a:spcAft>
                <a:spcPts val="0"/>
              </a:spcAft>
              <a:buSzPts val="935"/>
              <a:buNone/>
            </a:pPr>
            <a:r>
              <a:rPr lang="en" sz="1320"/>
              <a:t>Low cost air quality monitors:</a:t>
            </a:r>
            <a:endParaRPr sz="1320"/>
          </a:p>
          <a:p>
            <a:pPr indent="-312420" lvl="0" marL="457200" rtl="0" algn="l">
              <a:lnSpc>
                <a:spcPct val="105000"/>
              </a:lnSpc>
              <a:spcBef>
                <a:spcPts val="1200"/>
              </a:spcBef>
              <a:spcAft>
                <a:spcPts val="0"/>
              </a:spcAft>
              <a:buClr>
                <a:srgbClr val="7F7F7F"/>
              </a:buClr>
              <a:buSzPts val="1320"/>
              <a:buFont typeface="Source Sans Pro"/>
              <a:buChar char="❏"/>
            </a:pPr>
            <a:r>
              <a:rPr lang="en" sz="1320">
                <a:solidFill>
                  <a:schemeClr val="dk2"/>
                </a:solidFill>
              </a:rPr>
              <a:t>isolated measurements</a:t>
            </a:r>
            <a:br>
              <a:rPr lang="en" sz="1320">
                <a:solidFill>
                  <a:schemeClr val="dk2"/>
                </a:solidFill>
              </a:rPr>
            </a:br>
            <a:r>
              <a:rPr lang="en" sz="1320">
                <a:solidFill>
                  <a:schemeClr val="dk2"/>
                </a:solidFill>
              </a:rPr>
              <a:t>(location dependent)</a:t>
            </a:r>
            <a:br>
              <a:rPr lang="en" sz="1320"/>
            </a:br>
            <a:endParaRPr sz="1320"/>
          </a:p>
          <a:p>
            <a:pPr indent="-312420" lvl="0" marL="457200" rtl="0" algn="l">
              <a:lnSpc>
                <a:spcPct val="105000"/>
              </a:lnSpc>
              <a:spcBef>
                <a:spcPts val="0"/>
              </a:spcBef>
              <a:spcAft>
                <a:spcPts val="0"/>
              </a:spcAft>
              <a:buClr>
                <a:srgbClr val="7F7F7F"/>
              </a:buClr>
              <a:buSzPts val="1320"/>
              <a:buFont typeface="Source Sans Pro"/>
              <a:buChar char="❏"/>
            </a:pPr>
            <a:r>
              <a:rPr lang="en" sz="1320">
                <a:solidFill>
                  <a:schemeClr val="dk2"/>
                </a:solidFill>
              </a:rPr>
              <a:t>fail to capture complex </a:t>
            </a:r>
            <a:br>
              <a:rPr lang="en" sz="1320">
                <a:solidFill>
                  <a:schemeClr val="dk2"/>
                </a:solidFill>
              </a:rPr>
            </a:br>
            <a:r>
              <a:rPr lang="en" sz="1320">
                <a:solidFill>
                  <a:schemeClr val="dk2"/>
                </a:solidFill>
              </a:rPr>
              <a:t>dynamics of air pollution </a:t>
            </a:r>
            <a:br>
              <a:rPr lang="en" sz="1320">
                <a:solidFill>
                  <a:schemeClr val="dk2"/>
                </a:solidFill>
              </a:rPr>
            </a:br>
            <a:r>
              <a:rPr lang="en" sz="1320">
                <a:solidFill>
                  <a:schemeClr val="dk2"/>
                </a:solidFill>
              </a:rPr>
              <a:t>propagation across </a:t>
            </a:r>
            <a:br>
              <a:rPr lang="en" sz="1320">
                <a:solidFill>
                  <a:schemeClr val="dk2"/>
                </a:solidFill>
              </a:rPr>
            </a:br>
            <a:r>
              <a:rPr lang="en" sz="1320">
                <a:solidFill>
                  <a:schemeClr val="dk2"/>
                </a:solidFill>
              </a:rPr>
              <a:t>interconnected indoor </a:t>
            </a:r>
            <a:br>
              <a:rPr lang="en" sz="1320">
                <a:solidFill>
                  <a:schemeClr val="dk2"/>
                </a:solidFill>
              </a:rPr>
            </a:br>
            <a:r>
              <a:rPr lang="en" sz="1320">
                <a:solidFill>
                  <a:schemeClr val="dk2"/>
                </a:solidFill>
              </a:rPr>
              <a:t>spaces.</a:t>
            </a:r>
            <a:endParaRPr b="1" sz="1320"/>
          </a:p>
        </p:txBody>
      </p:sp>
      <p:sp>
        <p:nvSpPr>
          <p:cNvPr id="190" name="Google Shape;190;p30"/>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99999"/>
                </a:solidFill>
              </a:rPr>
              <a:t>Image sources: </a:t>
            </a:r>
            <a:r>
              <a:rPr lang="en" sz="900" u="sng">
                <a:solidFill>
                  <a:srgbClr val="999999"/>
                </a:solidFill>
                <a:hlinkClick r:id="rId3">
                  <a:extLst>
                    <a:ext uri="{A12FA001-AC4F-418D-AE19-62706E023703}">
                      <ahyp:hlinkClr val="tx"/>
                    </a:ext>
                  </a:extLst>
                </a:hlinkClick>
              </a:rPr>
              <a:t>https://www.flaticon.com/</a:t>
            </a:r>
            <a:r>
              <a:rPr lang="en" sz="900">
                <a:solidFill>
                  <a:srgbClr val="999999"/>
                </a:solidFill>
              </a:rPr>
              <a:t> </a:t>
            </a:r>
            <a:endParaRPr sz="900">
              <a:solidFill>
                <a:srgbClr val="999999"/>
              </a:solidFill>
            </a:endParaRPr>
          </a:p>
        </p:txBody>
      </p:sp>
      <p:pic>
        <p:nvPicPr>
          <p:cNvPr descr="Cocking image (source: https://www.flaticon.com/)" id="191" name="Google Shape;191;p30" title="Cooking"/>
          <p:cNvPicPr preferRelativeResize="0"/>
          <p:nvPr/>
        </p:nvPicPr>
        <p:blipFill>
          <a:blip r:embed="rId4">
            <a:alphaModFix/>
          </a:blip>
          <a:stretch>
            <a:fillRect/>
          </a:stretch>
        </p:blipFill>
        <p:spPr>
          <a:xfrm>
            <a:off x="6261125" y="737600"/>
            <a:ext cx="2680225" cy="2680225"/>
          </a:xfrm>
          <a:prstGeom prst="rect">
            <a:avLst/>
          </a:prstGeom>
          <a:noFill/>
          <a:ln>
            <a:noFill/>
          </a:ln>
        </p:spPr>
      </p:pic>
      <p:pic>
        <p:nvPicPr>
          <p:cNvPr descr="Playing image (source: https://www.flaticon.com/)" id="192" name="Google Shape;192;p30" title="Playing"/>
          <p:cNvPicPr preferRelativeResize="0"/>
          <p:nvPr/>
        </p:nvPicPr>
        <p:blipFill>
          <a:blip r:embed="rId5">
            <a:alphaModFix/>
          </a:blip>
          <a:stretch>
            <a:fillRect/>
          </a:stretch>
        </p:blipFill>
        <p:spPr>
          <a:xfrm>
            <a:off x="6188288" y="3572800"/>
            <a:ext cx="2230199" cy="1358700"/>
          </a:xfrm>
          <a:prstGeom prst="rect">
            <a:avLst/>
          </a:prstGeom>
          <a:noFill/>
          <a:ln>
            <a:noFill/>
          </a:ln>
        </p:spPr>
      </p:pic>
      <p:pic>
        <p:nvPicPr>
          <p:cNvPr descr="Sleeping Image (source: https://www.flaticon.com/)" id="193" name="Google Shape;193;p30" title="Sleeping"/>
          <p:cNvPicPr preferRelativeResize="0"/>
          <p:nvPr/>
        </p:nvPicPr>
        <p:blipFill>
          <a:blip r:embed="rId6">
            <a:alphaModFix/>
          </a:blip>
          <a:stretch>
            <a:fillRect/>
          </a:stretch>
        </p:blipFill>
        <p:spPr>
          <a:xfrm>
            <a:off x="4552850" y="2178300"/>
            <a:ext cx="1905000" cy="1905000"/>
          </a:xfrm>
          <a:prstGeom prst="rect">
            <a:avLst/>
          </a:prstGeom>
          <a:noFill/>
          <a:ln>
            <a:noFill/>
          </a:ln>
        </p:spPr>
      </p:pic>
      <p:grpSp>
        <p:nvGrpSpPr>
          <p:cNvPr id="194" name="Google Shape;194;p30"/>
          <p:cNvGrpSpPr/>
          <p:nvPr/>
        </p:nvGrpSpPr>
        <p:grpSpPr>
          <a:xfrm>
            <a:off x="4626475" y="778975"/>
            <a:ext cx="4230550" cy="3227825"/>
            <a:chOff x="4093075" y="778975"/>
            <a:chExt cx="4230550" cy="3227825"/>
          </a:xfrm>
        </p:grpSpPr>
        <p:sp>
          <p:nvSpPr>
            <p:cNvPr id="195" name="Google Shape;195;p30"/>
            <p:cNvSpPr/>
            <p:nvPr/>
          </p:nvSpPr>
          <p:spPr>
            <a:xfrm>
              <a:off x="7583500" y="778975"/>
              <a:ext cx="378000" cy="3735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CO</a:t>
              </a:r>
              <a:r>
                <a:rPr b="1" baseline="-25000" lang="en" sz="1000">
                  <a:solidFill>
                    <a:srgbClr val="FFFFFF"/>
                  </a:solidFill>
                </a:rPr>
                <a:t>2</a:t>
              </a:r>
              <a:endParaRPr b="1" baseline="-25000" sz="1000">
                <a:solidFill>
                  <a:srgbClr val="FFFFFF"/>
                </a:solidFill>
              </a:endParaRPr>
            </a:p>
          </p:txBody>
        </p:sp>
        <p:sp>
          <p:nvSpPr>
            <p:cNvPr id="196" name="Google Shape;196;p30"/>
            <p:cNvSpPr/>
            <p:nvPr/>
          </p:nvSpPr>
          <p:spPr>
            <a:xfrm>
              <a:off x="7644250" y="1275025"/>
              <a:ext cx="240900" cy="2256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197" name="Google Shape;197;p30"/>
            <p:cNvSpPr/>
            <p:nvPr/>
          </p:nvSpPr>
          <p:spPr>
            <a:xfrm>
              <a:off x="7200975" y="1500625"/>
              <a:ext cx="141900" cy="1491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198" name="Google Shape;198;p30"/>
            <p:cNvSpPr/>
            <p:nvPr/>
          </p:nvSpPr>
          <p:spPr>
            <a:xfrm>
              <a:off x="7342875" y="1152475"/>
              <a:ext cx="240900" cy="225600"/>
            </a:xfrm>
            <a:prstGeom prst="ellipse">
              <a:avLst/>
            </a:prstGeom>
            <a:solidFill>
              <a:srgbClr val="DD7E6B"/>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199" name="Google Shape;199;p30"/>
            <p:cNvSpPr/>
            <p:nvPr/>
          </p:nvSpPr>
          <p:spPr>
            <a:xfrm>
              <a:off x="7945625" y="1068425"/>
              <a:ext cx="378000" cy="373500"/>
            </a:xfrm>
            <a:prstGeom prst="ellipse">
              <a:avLst/>
            </a:prstGeom>
            <a:solidFill>
              <a:srgbClr val="DD7E6B"/>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PM</a:t>
              </a:r>
              <a:endParaRPr b="1" baseline="-25000" sz="1000">
                <a:solidFill>
                  <a:srgbClr val="FFFFFF"/>
                </a:solidFill>
              </a:endParaRPr>
            </a:p>
          </p:txBody>
        </p:sp>
        <p:sp>
          <p:nvSpPr>
            <p:cNvPr id="200" name="Google Shape;200;p30"/>
            <p:cNvSpPr/>
            <p:nvPr/>
          </p:nvSpPr>
          <p:spPr>
            <a:xfrm>
              <a:off x="6490350" y="3857700"/>
              <a:ext cx="141900" cy="149100"/>
            </a:xfrm>
            <a:prstGeom prst="ellipse">
              <a:avLst/>
            </a:prstGeom>
            <a:solidFill>
              <a:srgbClr val="DD7E6B"/>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201" name="Google Shape;201;p30"/>
            <p:cNvSpPr/>
            <p:nvPr/>
          </p:nvSpPr>
          <p:spPr>
            <a:xfrm>
              <a:off x="6613088" y="3552000"/>
              <a:ext cx="313800" cy="305700"/>
            </a:xfrm>
            <a:prstGeom prst="ellipse">
              <a:avLst/>
            </a:prstGeom>
            <a:solidFill>
              <a:srgbClr val="DD7E6B"/>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202" name="Google Shape;202;p30"/>
            <p:cNvSpPr/>
            <p:nvPr/>
          </p:nvSpPr>
          <p:spPr>
            <a:xfrm>
              <a:off x="4093075" y="2443475"/>
              <a:ext cx="378000" cy="3735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b="1" sz="1000">
                <a:solidFill>
                  <a:srgbClr val="FFFFFF"/>
                </a:solidFill>
              </a:endParaRPr>
            </a:p>
          </p:txBody>
        </p:sp>
        <p:sp>
          <p:nvSpPr>
            <p:cNvPr id="203" name="Google Shape;203;p30"/>
            <p:cNvSpPr/>
            <p:nvPr/>
          </p:nvSpPr>
          <p:spPr>
            <a:xfrm>
              <a:off x="4093075" y="2914500"/>
              <a:ext cx="240900" cy="2256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b="1" sz="1000">
                <a:solidFill>
                  <a:srgbClr val="FFFFFF"/>
                </a:solidFill>
              </a:endParaRPr>
            </a:p>
          </p:txBody>
        </p:sp>
        <p:sp>
          <p:nvSpPr>
            <p:cNvPr id="204" name="Google Shape;204;p30"/>
            <p:cNvSpPr/>
            <p:nvPr/>
          </p:nvSpPr>
          <p:spPr>
            <a:xfrm>
              <a:off x="4471075" y="2233938"/>
              <a:ext cx="378000" cy="373500"/>
            </a:xfrm>
            <a:prstGeom prst="ellipse">
              <a:avLst/>
            </a:prstGeom>
            <a:solidFill>
              <a:srgbClr val="66666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rPr>
                <a:t>VOC</a:t>
              </a:r>
              <a:endParaRPr b="1" sz="900">
                <a:solidFill>
                  <a:srgbClr val="FFFFFF"/>
                </a:solidFill>
              </a:endParaRPr>
            </a:p>
          </p:txBody>
        </p:sp>
        <p:sp>
          <p:nvSpPr>
            <p:cNvPr id="205" name="Google Shape;205;p30"/>
            <p:cNvSpPr/>
            <p:nvPr/>
          </p:nvSpPr>
          <p:spPr>
            <a:xfrm>
              <a:off x="6235100" y="3351950"/>
              <a:ext cx="378000" cy="373500"/>
            </a:xfrm>
            <a:prstGeom prst="ellipse">
              <a:avLst/>
            </a:prstGeom>
            <a:solidFill>
              <a:srgbClr val="C27BA0"/>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NO</a:t>
              </a:r>
              <a:r>
                <a:rPr b="1" baseline="-25000" lang="en" sz="1000">
                  <a:solidFill>
                    <a:srgbClr val="FFFFFF"/>
                  </a:solidFill>
                </a:rPr>
                <a:t>2</a:t>
              </a:r>
              <a:endParaRPr b="1" baseline="-25000" sz="1000">
                <a:solidFill>
                  <a:srgbClr val="FFFFFF"/>
                </a:solidFill>
              </a:endParaRPr>
            </a:p>
          </p:txBody>
        </p:sp>
      </p:grpSp>
      <p:pic>
        <p:nvPicPr>
          <p:cNvPr descr="Fruit Image (source: https://www.flaticon.com/)" id="206" name="Google Shape;206;p30" title="Fruits"/>
          <p:cNvPicPr preferRelativeResize="0"/>
          <p:nvPr/>
        </p:nvPicPr>
        <p:blipFill>
          <a:blip r:embed="rId7">
            <a:alphaModFix/>
          </a:blip>
          <a:stretch>
            <a:fillRect/>
          </a:stretch>
        </p:blipFill>
        <p:spPr>
          <a:xfrm>
            <a:off x="2875200" y="3697801"/>
            <a:ext cx="2230201" cy="1158550"/>
          </a:xfrm>
          <a:prstGeom prst="rect">
            <a:avLst/>
          </a:prstGeom>
          <a:noFill/>
          <a:ln>
            <a:noFill/>
          </a:ln>
        </p:spPr>
      </p:pic>
      <p:grpSp>
        <p:nvGrpSpPr>
          <p:cNvPr id="207" name="Google Shape;207;p30"/>
          <p:cNvGrpSpPr/>
          <p:nvPr/>
        </p:nvGrpSpPr>
        <p:grpSpPr>
          <a:xfrm>
            <a:off x="2797075" y="778975"/>
            <a:ext cx="6059950" cy="3227825"/>
            <a:chOff x="2263675" y="778975"/>
            <a:chExt cx="6059950" cy="3227825"/>
          </a:xfrm>
        </p:grpSpPr>
        <p:sp>
          <p:nvSpPr>
            <p:cNvPr id="208" name="Google Shape;208;p30"/>
            <p:cNvSpPr/>
            <p:nvPr/>
          </p:nvSpPr>
          <p:spPr>
            <a:xfrm>
              <a:off x="7583500" y="778975"/>
              <a:ext cx="378000" cy="3735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CO</a:t>
              </a:r>
              <a:r>
                <a:rPr b="1" baseline="-25000" lang="en" sz="1000">
                  <a:solidFill>
                    <a:srgbClr val="FFFFFF"/>
                  </a:solidFill>
                </a:rPr>
                <a:t>2</a:t>
              </a:r>
              <a:endParaRPr b="1" baseline="-25000" sz="1000">
                <a:solidFill>
                  <a:srgbClr val="FFFFFF"/>
                </a:solidFill>
              </a:endParaRPr>
            </a:p>
          </p:txBody>
        </p:sp>
        <p:sp>
          <p:nvSpPr>
            <p:cNvPr id="209" name="Google Shape;209;p30"/>
            <p:cNvSpPr/>
            <p:nvPr/>
          </p:nvSpPr>
          <p:spPr>
            <a:xfrm>
              <a:off x="7644250" y="1275025"/>
              <a:ext cx="240900" cy="2256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210" name="Google Shape;210;p30"/>
            <p:cNvSpPr/>
            <p:nvPr/>
          </p:nvSpPr>
          <p:spPr>
            <a:xfrm>
              <a:off x="7200975" y="1500625"/>
              <a:ext cx="141900" cy="1491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211" name="Google Shape;211;p30"/>
            <p:cNvSpPr/>
            <p:nvPr/>
          </p:nvSpPr>
          <p:spPr>
            <a:xfrm>
              <a:off x="7342875" y="1152475"/>
              <a:ext cx="240900" cy="225600"/>
            </a:xfrm>
            <a:prstGeom prst="ellipse">
              <a:avLst/>
            </a:prstGeom>
            <a:solidFill>
              <a:srgbClr val="DD7E6B"/>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212" name="Google Shape;212;p30"/>
            <p:cNvSpPr/>
            <p:nvPr/>
          </p:nvSpPr>
          <p:spPr>
            <a:xfrm>
              <a:off x="7945625" y="1068425"/>
              <a:ext cx="378000" cy="373500"/>
            </a:xfrm>
            <a:prstGeom prst="ellipse">
              <a:avLst/>
            </a:prstGeom>
            <a:solidFill>
              <a:srgbClr val="DD7E6B"/>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PM</a:t>
              </a:r>
              <a:endParaRPr b="1" baseline="-25000" sz="1000">
                <a:solidFill>
                  <a:srgbClr val="FFFFFF"/>
                </a:solidFill>
              </a:endParaRPr>
            </a:p>
          </p:txBody>
        </p:sp>
        <p:sp>
          <p:nvSpPr>
            <p:cNvPr id="213" name="Google Shape;213;p30"/>
            <p:cNvSpPr/>
            <p:nvPr/>
          </p:nvSpPr>
          <p:spPr>
            <a:xfrm>
              <a:off x="6490350" y="3857700"/>
              <a:ext cx="141900" cy="149100"/>
            </a:xfrm>
            <a:prstGeom prst="ellipse">
              <a:avLst/>
            </a:prstGeom>
            <a:solidFill>
              <a:srgbClr val="DD7E6B"/>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214" name="Google Shape;214;p30"/>
            <p:cNvSpPr/>
            <p:nvPr/>
          </p:nvSpPr>
          <p:spPr>
            <a:xfrm>
              <a:off x="6613088" y="3552000"/>
              <a:ext cx="313800" cy="305700"/>
            </a:xfrm>
            <a:prstGeom prst="ellipse">
              <a:avLst/>
            </a:prstGeom>
            <a:solidFill>
              <a:srgbClr val="DD7E6B"/>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b="1" sz="1000">
                <a:solidFill>
                  <a:srgbClr val="FFFFFF"/>
                </a:solidFill>
              </a:endParaRPr>
            </a:p>
          </p:txBody>
        </p:sp>
        <p:sp>
          <p:nvSpPr>
            <p:cNvPr id="215" name="Google Shape;215;p30"/>
            <p:cNvSpPr/>
            <p:nvPr/>
          </p:nvSpPr>
          <p:spPr>
            <a:xfrm>
              <a:off x="4093075" y="2443475"/>
              <a:ext cx="378000" cy="3735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b="1" sz="1000">
                <a:solidFill>
                  <a:srgbClr val="FFFFFF"/>
                </a:solidFill>
              </a:endParaRPr>
            </a:p>
          </p:txBody>
        </p:sp>
        <p:sp>
          <p:nvSpPr>
            <p:cNvPr id="216" name="Google Shape;216;p30"/>
            <p:cNvSpPr/>
            <p:nvPr/>
          </p:nvSpPr>
          <p:spPr>
            <a:xfrm>
              <a:off x="4093075" y="2914500"/>
              <a:ext cx="240900" cy="2256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b="1" sz="1000">
                <a:solidFill>
                  <a:srgbClr val="FFFFFF"/>
                </a:solidFill>
              </a:endParaRPr>
            </a:p>
          </p:txBody>
        </p:sp>
        <p:sp>
          <p:nvSpPr>
            <p:cNvPr id="217" name="Google Shape;217;p30"/>
            <p:cNvSpPr/>
            <p:nvPr/>
          </p:nvSpPr>
          <p:spPr>
            <a:xfrm>
              <a:off x="4471075" y="2233938"/>
              <a:ext cx="378000" cy="373500"/>
            </a:xfrm>
            <a:prstGeom prst="ellipse">
              <a:avLst/>
            </a:prstGeom>
            <a:solidFill>
              <a:srgbClr val="66666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rPr>
                <a:t>VOC</a:t>
              </a:r>
              <a:endParaRPr b="1" sz="900">
                <a:solidFill>
                  <a:srgbClr val="FFFFFF"/>
                </a:solidFill>
              </a:endParaRPr>
            </a:p>
          </p:txBody>
        </p:sp>
        <p:sp>
          <p:nvSpPr>
            <p:cNvPr id="218" name="Google Shape;218;p30"/>
            <p:cNvSpPr/>
            <p:nvPr/>
          </p:nvSpPr>
          <p:spPr>
            <a:xfrm>
              <a:off x="6235100" y="3351950"/>
              <a:ext cx="378000" cy="373500"/>
            </a:xfrm>
            <a:prstGeom prst="ellipse">
              <a:avLst/>
            </a:prstGeom>
            <a:solidFill>
              <a:srgbClr val="C27BA0"/>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NO</a:t>
              </a:r>
              <a:r>
                <a:rPr b="1" baseline="-25000" lang="en" sz="1000">
                  <a:solidFill>
                    <a:srgbClr val="FFFFFF"/>
                  </a:solidFill>
                </a:rPr>
                <a:t>2</a:t>
              </a:r>
              <a:endParaRPr b="1" baseline="-25000" sz="1000">
                <a:solidFill>
                  <a:srgbClr val="FFFFFF"/>
                </a:solidFill>
              </a:endParaRPr>
            </a:p>
          </p:txBody>
        </p:sp>
        <p:sp>
          <p:nvSpPr>
            <p:cNvPr id="219" name="Google Shape;219;p30"/>
            <p:cNvSpPr/>
            <p:nvPr/>
          </p:nvSpPr>
          <p:spPr>
            <a:xfrm>
              <a:off x="2263675" y="3572800"/>
              <a:ext cx="378000" cy="373500"/>
            </a:xfrm>
            <a:prstGeom prst="ellipse">
              <a:avLst/>
            </a:prstGeom>
            <a:solidFill>
              <a:srgbClr val="E69138"/>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FDH</a:t>
              </a:r>
              <a:endParaRPr b="1" sz="1000">
                <a:solidFill>
                  <a:srgbClr val="FFFFFF"/>
                </a:solidFill>
              </a:endParaRPr>
            </a:p>
          </p:txBody>
        </p:sp>
        <p:sp>
          <p:nvSpPr>
            <p:cNvPr id="220" name="Google Shape;220;p30"/>
            <p:cNvSpPr/>
            <p:nvPr/>
          </p:nvSpPr>
          <p:spPr>
            <a:xfrm>
              <a:off x="2458375" y="3012900"/>
              <a:ext cx="646200" cy="623400"/>
            </a:xfrm>
            <a:prstGeom prst="ellipse">
              <a:avLst/>
            </a:prstGeom>
            <a:solidFill>
              <a:srgbClr val="A4C2F4"/>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b="1" lang="en" sz="800">
                  <a:solidFill>
                    <a:srgbClr val="FFFFFF"/>
                  </a:solidFill>
                </a:rPr>
                <a:t>C</a:t>
              </a:r>
              <a:r>
                <a:rPr b="1" baseline="-25000" lang="en" sz="800">
                  <a:solidFill>
                    <a:srgbClr val="FFFFFF"/>
                  </a:solidFill>
                </a:rPr>
                <a:t>2</a:t>
              </a:r>
              <a:r>
                <a:rPr b="1" lang="en" sz="800">
                  <a:solidFill>
                    <a:srgbClr val="FFFFFF"/>
                  </a:solidFill>
                </a:rPr>
                <a:t>H</a:t>
              </a:r>
              <a:r>
                <a:rPr b="1" baseline="-25000" lang="en" sz="800">
                  <a:solidFill>
                    <a:srgbClr val="FFFFFF"/>
                  </a:solidFill>
                </a:rPr>
                <a:t>5</a:t>
              </a:r>
              <a:r>
                <a:rPr b="1" lang="en" sz="800">
                  <a:solidFill>
                    <a:srgbClr val="FFFFFF"/>
                  </a:solidFill>
                </a:rPr>
                <a:t>OH</a:t>
              </a:r>
              <a:endParaRPr b="1" sz="800">
                <a:solidFill>
                  <a:srgbClr val="FFFFFF"/>
                </a:solidFill>
              </a:endParaRPr>
            </a:p>
          </p:txBody>
        </p:sp>
        <p:sp>
          <p:nvSpPr>
            <p:cNvPr id="221" name="Google Shape;221;p30"/>
            <p:cNvSpPr/>
            <p:nvPr/>
          </p:nvSpPr>
          <p:spPr>
            <a:xfrm>
              <a:off x="3053950" y="3417825"/>
              <a:ext cx="378000" cy="373500"/>
            </a:xfrm>
            <a:prstGeom prst="ellipse">
              <a:avLst/>
            </a:prstGeom>
            <a:solidFill>
              <a:srgbClr val="6AA84F"/>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rPr>
                <a:t>VOC</a:t>
              </a:r>
              <a:endParaRPr b="1" sz="900">
                <a:solidFill>
                  <a:srgbClr val="FFFFFF"/>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2" name="Shape 382"/>
        <p:cNvGrpSpPr/>
        <p:nvPr/>
      </p:nvGrpSpPr>
      <p:grpSpPr>
        <a:xfrm>
          <a:off x="0" y="0"/>
          <a:ext cx="0" cy="0"/>
          <a:chOff x="0" y="0"/>
          <a:chExt cx="0" cy="0"/>
        </a:xfrm>
      </p:grpSpPr>
      <p:sp>
        <p:nvSpPr>
          <p:cNvPr id="383" name="Google Shape;383;p48"/>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84" name="Google Shape;384;p48"/>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Cooking Activity</a:t>
            </a:r>
            <a:endParaRPr b="1" sz="3000">
              <a:solidFill>
                <a:srgbClr val="000000"/>
              </a:solidFill>
              <a:latin typeface="Raleway"/>
              <a:ea typeface="Raleway"/>
              <a:cs typeface="Raleway"/>
              <a:sym typeface="Raleway"/>
            </a:endParaRPr>
          </a:p>
        </p:txBody>
      </p:sp>
      <p:sp>
        <p:nvSpPr>
          <p:cNvPr id="385" name="Google Shape;385;p48"/>
          <p:cNvSpPr txBox="1"/>
          <p:nvPr/>
        </p:nvSpPr>
        <p:spPr>
          <a:xfrm>
            <a:off x="591125" y="964725"/>
            <a:ext cx="46188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(Food_Type)</a:t>
            </a:r>
            <a:br>
              <a:rPr b="1" lang="en" sz="1500">
                <a:solidFill>
                  <a:schemeClr val="dk1"/>
                </a:solidFill>
              </a:rPr>
            </a:br>
            <a:r>
              <a:rPr lang="en" sz="1500">
                <a:solidFill>
                  <a:schemeClr val="dk1"/>
                </a:solidFill>
              </a:rPr>
              <a:t>Confusion Matrix for </a:t>
            </a:r>
            <a:endParaRPr sz="1500">
              <a:solidFill>
                <a:schemeClr val="dk1"/>
              </a:solidFill>
            </a:endParaRPr>
          </a:p>
          <a:p>
            <a:pPr indent="0" lvl="0" marL="0" rtl="0" algn="l">
              <a:spcBef>
                <a:spcPts val="0"/>
              </a:spcBef>
              <a:spcAft>
                <a:spcPts val="0"/>
              </a:spcAft>
              <a:buNone/>
            </a:pPr>
            <a:r>
              <a:rPr b="1" lang="en" sz="1500">
                <a:solidFill>
                  <a:schemeClr val="dk1"/>
                </a:solidFill>
              </a:rPr>
              <a:t>Decision Trees</a:t>
            </a:r>
            <a:endParaRPr b="1" sz="1500">
              <a:solidFill>
                <a:schemeClr val="dk1"/>
              </a:solidFill>
            </a:endParaRPr>
          </a:p>
        </p:txBody>
      </p:sp>
      <p:pic>
        <p:nvPicPr>
          <p:cNvPr id="386" name="Google Shape;386;p48"/>
          <p:cNvPicPr preferRelativeResize="0"/>
          <p:nvPr/>
        </p:nvPicPr>
        <p:blipFill rotWithShape="1">
          <a:blip r:embed="rId3">
            <a:alphaModFix/>
          </a:blip>
          <a:srcRect b="0" l="2267" r="13429" t="9082"/>
          <a:stretch/>
        </p:blipFill>
        <p:spPr>
          <a:xfrm>
            <a:off x="3415650" y="64025"/>
            <a:ext cx="4618800" cy="49814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0" name="Shape 390"/>
        <p:cNvGrpSpPr/>
        <p:nvPr/>
      </p:nvGrpSpPr>
      <p:grpSpPr>
        <a:xfrm>
          <a:off x="0" y="0"/>
          <a:ext cx="0" cy="0"/>
          <a:chOff x="0" y="0"/>
          <a:chExt cx="0" cy="0"/>
        </a:xfrm>
      </p:grpSpPr>
      <p:sp>
        <p:nvSpPr>
          <p:cNvPr id="391" name="Google Shape;391;p49"/>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392" name="Google Shape;392;p49"/>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Cooking Activity</a:t>
            </a:r>
            <a:endParaRPr b="1" sz="3000">
              <a:solidFill>
                <a:srgbClr val="000000"/>
              </a:solidFill>
              <a:latin typeface="Raleway"/>
              <a:ea typeface="Raleway"/>
              <a:cs typeface="Raleway"/>
              <a:sym typeface="Raleway"/>
            </a:endParaRPr>
          </a:p>
        </p:txBody>
      </p:sp>
      <p:sp>
        <p:nvSpPr>
          <p:cNvPr id="393" name="Google Shape;393;p49"/>
          <p:cNvSpPr txBox="1"/>
          <p:nvPr/>
        </p:nvSpPr>
        <p:spPr>
          <a:xfrm>
            <a:off x="591125" y="964725"/>
            <a:ext cx="46188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(Food_Type)</a:t>
            </a:r>
            <a:br>
              <a:rPr b="1" lang="en" sz="1500">
                <a:solidFill>
                  <a:schemeClr val="dk1"/>
                </a:solidFill>
              </a:rPr>
            </a:br>
            <a:r>
              <a:rPr lang="en" sz="1500">
                <a:solidFill>
                  <a:schemeClr val="dk1"/>
                </a:solidFill>
              </a:rPr>
              <a:t>Confusion Matrix for</a:t>
            </a:r>
            <a:br>
              <a:rPr lang="en" sz="1500">
                <a:solidFill>
                  <a:schemeClr val="dk1"/>
                </a:solidFill>
              </a:rPr>
            </a:br>
            <a:r>
              <a:rPr b="1" lang="en" sz="1500">
                <a:solidFill>
                  <a:schemeClr val="dk1"/>
                </a:solidFill>
              </a:rPr>
              <a:t>Extra Trees</a:t>
            </a:r>
            <a:endParaRPr b="1" sz="1500">
              <a:solidFill>
                <a:schemeClr val="dk1"/>
              </a:solidFill>
            </a:endParaRPr>
          </a:p>
        </p:txBody>
      </p:sp>
      <p:pic>
        <p:nvPicPr>
          <p:cNvPr id="394" name="Google Shape;394;p49"/>
          <p:cNvPicPr preferRelativeResize="0"/>
          <p:nvPr/>
        </p:nvPicPr>
        <p:blipFill rotWithShape="1">
          <a:blip r:embed="rId3">
            <a:alphaModFix/>
          </a:blip>
          <a:srcRect b="0" l="1546" r="13506" t="9247"/>
          <a:stretch/>
        </p:blipFill>
        <p:spPr>
          <a:xfrm>
            <a:off x="3403875" y="64025"/>
            <a:ext cx="4618800" cy="49344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 name="Shape 398"/>
        <p:cNvGrpSpPr/>
        <p:nvPr/>
      </p:nvGrpSpPr>
      <p:grpSpPr>
        <a:xfrm>
          <a:off x="0" y="0"/>
          <a:ext cx="0" cy="0"/>
          <a:chOff x="0" y="0"/>
          <a:chExt cx="0" cy="0"/>
        </a:xfrm>
      </p:grpSpPr>
      <p:sp>
        <p:nvSpPr>
          <p:cNvPr id="399" name="Google Shape;399;p50"/>
          <p:cNvSpPr/>
          <p:nvPr/>
        </p:nvSpPr>
        <p:spPr>
          <a:xfrm>
            <a:off x="0" y="-18867"/>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400" name="Google Shape;400;p50"/>
          <p:cNvSpPr txBox="1"/>
          <p:nvPr>
            <p:ph type="title"/>
          </p:nvPr>
        </p:nvSpPr>
        <p:spPr>
          <a:xfrm>
            <a:off x="661500" y="125550"/>
            <a:ext cx="5764200" cy="587700"/>
          </a:xfrm>
          <a:prstGeom prst="rect">
            <a:avLst/>
          </a:prstGeom>
          <a:noFill/>
          <a:ln>
            <a:noFill/>
          </a:ln>
        </p:spPr>
        <p:txBody>
          <a:bodyPr anchorCtr="0" anchor="b" bIns="34275" lIns="0" spcFirstLastPara="1" rIns="0" wrap="square" tIns="34275">
            <a:normAutofit/>
          </a:bodyPr>
          <a:lstStyle/>
          <a:p>
            <a:pPr indent="0" lvl="0" marL="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Gaussian Naive Bayes, sklearn mlp</a:t>
            </a:r>
            <a:endParaRPr b="1" sz="2700">
              <a:solidFill>
                <a:schemeClr val="lt1"/>
              </a:solidFill>
              <a:latin typeface="Raleway"/>
              <a:ea typeface="Raleway"/>
              <a:cs typeface="Raleway"/>
              <a:sym typeface="Raleway"/>
            </a:endParaRPr>
          </a:p>
        </p:txBody>
      </p:sp>
      <p:sp>
        <p:nvSpPr>
          <p:cNvPr id="401" name="Google Shape;401;p50"/>
          <p:cNvSpPr txBox="1"/>
          <p:nvPr/>
        </p:nvSpPr>
        <p:spPr>
          <a:xfrm>
            <a:off x="949200" y="934550"/>
            <a:ext cx="7245600" cy="2897700"/>
          </a:xfrm>
          <a:prstGeom prst="rect">
            <a:avLst/>
          </a:prstGeom>
          <a:noFill/>
          <a:ln>
            <a:noFill/>
          </a:ln>
        </p:spPr>
        <p:txBody>
          <a:bodyPr anchorCtr="0" anchor="t" bIns="91425" lIns="91425" spcFirstLastPara="1" rIns="91425" wrap="square" tIns="91425">
            <a:spAutoFit/>
          </a:bodyPr>
          <a:lstStyle/>
          <a:p>
            <a:pPr indent="-317500" lvl="0" marL="457200" rtl="0" algn="just">
              <a:lnSpc>
                <a:spcPct val="130000"/>
              </a:lnSpc>
              <a:spcBef>
                <a:spcPts val="1000"/>
              </a:spcBef>
              <a:spcAft>
                <a:spcPts val="0"/>
              </a:spcAft>
              <a:buClr>
                <a:schemeClr val="dk1"/>
              </a:buClr>
              <a:buSzPts val="1400"/>
              <a:buFont typeface="Source Sans Pro"/>
              <a:buChar char="❏"/>
            </a:pPr>
            <a:r>
              <a:rPr lang="en">
                <a:solidFill>
                  <a:schemeClr val="dk2"/>
                </a:solidFill>
                <a:latin typeface="Source Sans Pro"/>
                <a:ea typeface="Source Sans Pro"/>
                <a:cs typeface="Source Sans Pro"/>
                <a:sym typeface="Source Sans Pro"/>
              </a:rPr>
              <a:t>While previous research</a:t>
            </a:r>
            <a:r>
              <a:rPr baseline="30000" lang="en">
                <a:solidFill>
                  <a:schemeClr val="dk2"/>
                </a:solidFill>
                <a:latin typeface="Source Sans Pro"/>
                <a:ea typeface="Source Sans Pro"/>
                <a:cs typeface="Source Sans Pro"/>
                <a:sym typeface="Source Sans Pro"/>
              </a:rPr>
              <a:t>[2]</a:t>
            </a:r>
            <a:r>
              <a:rPr lang="en">
                <a:solidFill>
                  <a:schemeClr val="dk2"/>
                </a:solidFill>
                <a:latin typeface="Source Sans Pro"/>
                <a:ea typeface="Source Sans Pro"/>
                <a:cs typeface="Source Sans Pro"/>
                <a:sym typeface="Source Sans Pro"/>
              </a:rPr>
              <a:t> demonstrated high accuracy with (64,64)-neuron hidden layers (achieving 97.7% accuracy), EmLearn’s C code generation limitations forced us to use a reduced architecture (10,10 neurons hidden layers) for ESP32 deployment .</a:t>
            </a:r>
            <a:endParaRPr>
              <a:solidFill>
                <a:schemeClr val="dk2"/>
              </a:solidFill>
              <a:latin typeface="Source Sans Pro"/>
              <a:ea typeface="Source Sans Pro"/>
              <a:cs typeface="Source Sans Pro"/>
              <a:sym typeface="Source Sans Pro"/>
            </a:endParaRPr>
          </a:p>
          <a:p>
            <a:pPr indent="-317500" lvl="0" marL="457200" rtl="0" algn="just">
              <a:lnSpc>
                <a:spcPct val="130000"/>
              </a:lnSpc>
              <a:spcBef>
                <a:spcPts val="1000"/>
              </a:spcBef>
              <a:spcAft>
                <a:spcPts val="0"/>
              </a:spcAft>
              <a:buClr>
                <a:schemeClr val="dk1"/>
              </a:buClr>
              <a:buSzPts val="1400"/>
              <a:buFont typeface="Source Sans Pro"/>
              <a:buChar char="❏"/>
            </a:pPr>
            <a:r>
              <a:rPr lang="en">
                <a:solidFill>
                  <a:schemeClr val="dk2"/>
                </a:solidFill>
                <a:latin typeface="Source Sans Pro"/>
                <a:ea typeface="Source Sans Pro"/>
                <a:cs typeface="Source Sans Pro"/>
                <a:sym typeface="Source Sans Pro"/>
              </a:rPr>
              <a:t>Despite successful deployment, this reduced architecture showed poor performance (around 45% accuracy) due to less number of hidden layers.</a:t>
            </a:r>
            <a:endParaRPr>
              <a:solidFill>
                <a:schemeClr val="dk2"/>
              </a:solidFill>
              <a:latin typeface="Source Sans Pro"/>
              <a:ea typeface="Source Sans Pro"/>
              <a:cs typeface="Source Sans Pro"/>
              <a:sym typeface="Source Sans Pro"/>
            </a:endParaRPr>
          </a:p>
          <a:p>
            <a:pPr indent="-317500" lvl="0" marL="457200" rtl="0" algn="just">
              <a:lnSpc>
                <a:spcPct val="130000"/>
              </a:lnSpc>
              <a:spcBef>
                <a:spcPts val="1000"/>
              </a:spcBef>
              <a:spcAft>
                <a:spcPts val="100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Floating-Point Operations: Both Neural Network and Gaussian NB struggled with ESP32’s </a:t>
            </a:r>
            <a:r>
              <a:rPr lang="en">
                <a:solidFill>
                  <a:schemeClr val="dk2"/>
                </a:solidFill>
                <a:latin typeface="Source Sans Pro"/>
                <a:ea typeface="Source Sans Pro"/>
                <a:cs typeface="Source Sans Pro"/>
                <a:sym typeface="Source Sans Pro"/>
              </a:rPr>
              <a:t>floating point</a:t>
            </a:r>
            <a:r>
              <a:rPr lang="en">
                <a:solidFill>
                  <a:schemeClr val="dk2"/>
                </a:solidFill>
                <a:latin typeface="Source Sans Pro"/>
                <a:ea typeface="Source Sans Pro"/>
                <a:cs typeface="Source Sans Pro"/>
                <a:sym typeface="Source Sans Pro"/>
              </a:rPr>
              <a:t> limitations, showing significantly higher prediction times and poor accuracy. The necessary integer conversion of sensor data further impacted model performance.</a:t>
            </a:r>
            <a:endParaRPr>
              <a:solidFill>
                <a:schemeClr val="dk2"/>
              </a:solidFill>
              <a:latin typeface="Source Sans Pro"/>
              <a:ea typeface="Source Sans Pro"/>
              <a:cs typeface="Source Sans Pro"/>
              <a:sym typeface="Source Sans Pro"/>
            </a:endParaRPr>
          </a:p>
        </p:txBody>
      </p:sp>
      <p:sp>
        <p:nvSpPr>
          <p:cNvPr id="402" name="Google Shape;402;p50"/>
          <p:cNvSpPr txBox="1"/>
          <p:nvPr/>
        </p:nvSpPr>
        <p:spPr>
          <a:xfrm>
            <a:off x="355500" y="4235475"/>
            <a:ext cx="843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000">
                <a:solidFill>
                  <a:srgbClr val="222222"/>
                </a:solidFill>
                <a:highlight>
                  <a:srgbClr val="FFFFFF"/>
                </a:highlight>
              </a:rPr>
              <a:t>[2] Prasenjit Karmakar, Swadhin Pradhan, and Sandip Chakraborty. 2024. Exploiting Air Quality Monitors to Perform Indoor Surveillance: Academic</a:t>
            </a:r>
            <a:endParaRPr sz="1000">
              <a:solidFill>
                <a:srgbClr val="222222"/>
              </a:solidFill>
              <a:highlight>
                <a:srgbClr val="FFFFFF"/>
              </a:highlight>
            </a:endParaRPr>
          </a:p>
          <a:p>
            <a:pPr indent="0" lvl="0" marL="0" rtl="0" algn="l">
              <a:spcBef>
                <a:spcPts val="0"/>
              </a:spcBef>
              <a:spcAft>
                <a:spcPts val="0"/>
              </a:spcAft>
              <a:buClr>
                <a:schemeClr val="dk2"/>
              </a:buClr>
              <a:buSzPts val="1100"/>
              <a:buFont typeface="Arial"/>
              <a:buNone/>
            </a:pPr>
            <a:r>
              <a:rPr lang="en" sz="1000">
                <a:solidFill>
                  <a:srgbClr val="222222"/>
                </a:solidFill>
                <a:highlight>
                  <a:srgbClr val="FFFFFF"/>
                </a:highlight>
              </a:rPr>
              <a:t>Setting. In 26th International Conference on Mobile Human-Computer Interaction (MOBILEHCI Adjunct ’24), September 30–October 03, 2024, Melbourne, VIC, Australia. ACM, New York, NY, USA, 6 pages. https://doi.org/10.1145/3640471.3680243</a:t>
            </a:r>
            <a:endParaRPr sz="1000">
              <a:solidFill>
                <a:srgbClr val="222222"/>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 name="Shape 406"/>
        <p:cNvGrpSpPr/>
        <p:nvPr/>
      </p:nvGrpSpPr>
      <p:grpSpPr>
        <a:xfrm>
          <a:off x="0" y="0"/>
          <a:ext cx="0" cy="0"/>
          <a:chOff x="0" y="0"/>
          <a:chExt cx="0" cy="0"/>
        </a:xfrm>
      </p:grpSpPr>
      <p:sp>
        <p:nvSpPr>
          <p:cNvPr id="407" name="Google Shape;407;p51"/>
          <p:cNvSpPr/>
          <p:nvPr/>
        </p:nvSpPr>
        <p:spPr>
          <a:xfrm>
            <a:off x="0" y="-18867"/>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408" name="Google Shape;408;p51"/>
          <p:cNvSpPr txBox="1"/>
          <p:nvPr>
            <p:ph type="title"/>
          </p:nvPr>
        </p:nvSpPr>
        <p:spPr>
          <a:xfrm>
            <a:off x="661500" y="125550"/>
            <a:ext cx="5764200" cy="587700"/>
          </a:xfrm>
          <a:prstGeom prst="rect">
            <a:avLst/>
          </a:prstGeom>
          <a:noFill/>
          <a:ln>
            <a:noFill/>
          </a:ln>
        </p:spPr>
        <p:txBody>
          <a:bodyPr anchorCtr="0" anchor="b" bIns="34275" lIns="0" spcFirstLastPara="1" rIns="0" wrap="square" tIns="34275">
            <a:normAutofit/>
          </a:bodyPr>
          <a:lstStyle/>
          <a:p>
            <a:pPr indent="0" lvl="0" marL="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Conclusion</a:t>
            </a:r>
            <a:endParaRPr b="1" sz="2700">
              <a:solidFill>
                <a:schemeClr val="lt1"/>
              </a:solidFill>
              <a:latin typeface="Raleway"/>
              <a:ea typeface="Raleway"/>
              <a:cs typeface="Raleway"/>
              <a:sym typeface="Raleway"/>
            </a:endParaRPr>
          </a:p>
        </p:txBody>
      </p:sp>
      <p:sp>
        <p:nvSpPr>
          <p:cNvPr id="409" name="Google Shape;409;p51"/>
          <p:cNvSpPr txBox="1"/>
          <p:nvPr/>
        </p:nvSpPr>
        <p:spPr>
          <a:xfrm>
            <a:off x="949200" y="1638550"/>
            <a:ext cx="7245600" cy="2617800"/>
          </a:xfrm>
          <a:prstGeom prst="rect">
            <a:avLst/>
          </a:prstGeom>
          <a:noFill/>
          <a:ln>
            <a:noFill/>
          </a:ln>
        </p:spPr>
        <p:txBody>
          <a:bodyPr anchorCtr="0" anchor="t" bIns="91425" lIns="91425" spcFirstLastPara="1" rIns="91425" wrap="square" tIns="91425">
            <a:spAutoFit/>
          </a:bodyPr>
          <a:lstStyle/>
          <a:p>
            <a:pPr indent="-317500" lvl="0" marL="457200" rtl="0" algn="just">
              <a:lnSpc>
                <a:spcPct val="130000"/>
              </a:lnSpc>
              <a:spcBef>
                <a:spcPts val="1000"/>
              </a:spcBef>
              <a:spcAft>
                <a:spcPts val="0"/>
              </a:spcAft>
              <a:buClr>
                <a:schemeClr val="dk2"/>
              </a:buClr>
              <a:buSzPts val="1400"/>
              <a:buFont typeface="Source Sans Pro"/>
              <a:buChar char="❏"/>
            </a:pPr>
            <a:r>
              <a:rPr b="1" lang="en">
                <a:solidFill>
                  <a:schemeClr val="dk2"/>
                </a:solidFill>
                <a:latin typeface="Source Sans Pro"/>
                <a:ea typeface="Source Sans Pro"/>
                <a:cs typeface="Source Sans Pro"/>
                <a:sym typeface="Source Sans Pro"/>
              </a:rPr>
              <a:t>Set CvRDT</a:t>
            </a:r>
            <a:r>
              <a:rPr lang="en">
                <a:solidFill>
                  <a:schemeClr val="dk2"/>
                </a:solidFill>
                <a:latin typeface="Source Sans Pro"/>
                <a:ea typeface="Source Sans Pro"/>
                <a:cs typeface="Source Sans Pro"/>
                <a:sym typeface="Source Sans Pro"/>
              </a:rPr>
              <a:t>: ensures consistent data sharing across distributed nodes.</a:t>
            </a:r>
            <a:endParaRPr>
              <a:solidFill>
                <a:schemeClr val="dk2"/>
              </a:solidFill>
              <a:latin typeface="Source Sans Pro"/>
              <a:ea typeface="Source Sans Pro"/>
              <a:cs typeface="Source Sans Pro"/>
              <a:sym typeface="Source Sans Pro"/>
            </a:endParaRPr>
          </a:p>
          <a:p>
            <a:pPr indent="-317500" lvl="0" marL="457200" rtl="0" algn="just">
              <a:lnSpc>
                <a:spcPct val="130000"/>
              </a:lnSpc>
              <a:spcBef>
                <a:spcPts val="1000"/>
              </a:spcBef>
              <a:spcAft>
                <a:spcPts val="0"/>
              </a:spcAft>
              <a:buClr>
                <a:schemeClr val="dk2"/>
              </a:buClr>
              <a:buSzPts val="1400"/>
              <a:buFont typeface="Source Sans Pro"/>
              <a:buChar char="❏"/>
            </a:pPr>
            <a:r>
              <a:rPr b="1" lang="en">
                <a:solidFill>
                  <a:schemeClr val="dk2"/>
                </a:solidFill>
                <a:latin typeface="Source Sans Pro"/>
                <a:ea typeface="Source Sans Pro"/>
                <a:cs typeface="Source Sans Pro"/>
                <a:sym typeface="Source Sans Pro"/>
              </a:rPr>
              <a:t>Raft</a:t>
            </a:r>
            <a:r>
              <a:rPr lang="en">
                <a:solidFill>
                  <a:schemeClr val="dk2"/>
                </a:solidFill>
                <a:latin typeface="Source Sans Pro"/>
                <a:ea typeface="Source Sans Pro"/>
                <a:cs typeface="Source Sans Pro"/>
                <a:sym typeface="Source Sans Pro"/>
              </a:rPr>
              <a:t> Consensus Algorithm: enables reliable leader election and coordinated </a:t>
            </a:r>
            <a:r>
              <a:rPr lang="en">
                <a:solidFill>
                  <a:schemeClr val="dk2"/>
                </a:solidFill>
                <a:latin typeface="Source Sans Pro"/>
                <a:ea typeface="Source Sans Pro"/>
                <a:cs typeface="Source Sans Pro"/>
                <a:sym typeface="Source Sans Pro"/>
              </a:rPr>
              <a:t>decision making</a:t>
            </a:r>
            <a:r>
              <a:rPr lang="en">
                <a:solidFill>
                  <a:schemeClr val="dk2"/>
                </a:solidFill>
                <a:latin typeface="Source Sans Pro"/>
                <a:ea typeface="Source Sans Pro"/>
                <a:cs typeface="Source Sans Pro"/>
                <a:sym typeface="Source Sans Pro"/>
              </a:rPr>
              <a:t>.</a:t>
            </a:r>
            <a:endParaRPr>
              <a:solidFill>
                <a:schemeClr val="dk2"/>
              </a:solidFill>
              <a:latin typeface="Source Sans Pro"/>
              <a:ea typeface="Source Sans Pro"/>
              <a:cs typeface="Source Sans Pro"/>
              <a:sym typeface="Source Sans Pro"/>
            </a:endParaRPr>
          </a:p>
          <a:p>
            <a:pPr indent="-317500" lvl="0" marL="457200" rtl="0" algn="just">
              <a:lnSpc>
                <a:spcPct val="130000"/>
              </a:lnSpc>
              <a:spcBef>
                <a:spcPts val="1000"/>
              </a:spcBef>
              <a:spcAft>
                <a:spcPts val="1000"/>
              </a:spcAft>
              <a:buClr>
                <a:schemeClr val="dk2"/>
              </a:buClr>
              <a:buSzPts val="1400"/>
              <a:buFont typeface="Source Sans Pro"/>
              <a:buChar char="❏"/>
            </a:pPr>
            <a:r>
              <a:rPr b="1" lang="en">
                <a:solidFill>
                  <a:schemeClr val="dk2"/>
                </a:solidFill>
                <a:latin typeface="Source Sans Pro"/>
                <a:ea typeface="Source Sans Pro"/>
                <a:cs typeface="Source Sans Pro"/>
                <a:sym typeface="Source Sans Pro"/>
              </a:rPr>
              <a:t>Machine Learning Models</a:t>
            </a:r>
            <a:r>
              <a:rPr lang="en">
                <a:solidFill>
                  <a:schemeClr val="dk2"/>
                </a:solidFill>
                <a:latin typeface="Source Sans Pro"/>
                <a:ea typeface="Source Sans Pro"/>
                <a:cs typeface="Source Sans Pro"/>
                <a:sym typeface="Source Sans Pro"/>
              </a:rPr>
              <a:t>: successfully implemented and validated multiple machine learning models on ESP32 devices using the EmLearn library. The most efficient model, Random Forest, achieved over </a:t>
            </a:r>
            <a:r>
              <a:rPr b="1" lang="en">
                <a:solidFill>
                  <a:schemeClr val="dk2"/>
                </a:solidFill>
                <a:latin typeface="Source Sans Pro"/>
                <a:ea typeface="Source Sans Pro"/>
                <a:cs typeface="Source Sans Pro"/>
                <a:sym typeface="Source Sans Pro"/>
              </a:rPr>
              <a:t>97% accuracy for lab activity</a:t>
            </a:r>
            <a:r>
              <a:rPr lang="en">
                <a:solidFill>
                  <a:schemeClr val="dk2"/>
                </a:solidFill>
                <a:latin typeface="Source Sans Pro"/>
                <a:ea typeface="Source Sans Pro"/>
                <a:cs typeface="Source Sans Pro"/>
                <a:sym typeface="Source Sans Pro"/>
              </a:rPr>
              <a:t> </a:t>
            </a:r>
            <a:r>
              <a:rPr b="1" lang="en">
                <a:solidFill>
                  <a:schemeClr val="dk2"/>
                </a:solidFill>
                <a:latin typeface="Source Sans Pro"/>
                <a:ea typeface="Source Sans Pro"/>
                <a:cs typeface="Source Sans Pro"/>
                <a:sym typeface="Source Sans Pro"/>
              </a:rPr>
              <a:t>detection</a:t>
            </a:r>
            <a:r>
              <a:rPr lang="en">
                <a:solidFill>
                  <a:schemeClr val="dk2"/>
                </a:solidFill>
                <a:latin typeface="Source Sans Pro"/>
                <a:ea typeface="Source Sans Pro"/>
                <a:cs typeface="Source Sans Pro"/>
                <a:sym typeface="Source Sans Pro"/>
              </a:rPr>
              <a:t> and </a:t>
            </a:r>
            <a:r>
              <a:rPr b="1" lang="en">
                <a:solidFill>
                  <a:schemeClr val="dk2"/>
                </a:solidFill>
                <a:latin typeface="Source Sans Pro"/>
                <a:ea typeface="Source Sans Pro"/>
                <a:cs typeface="Source Sans Pro"/>
                <a:sym typeface="Source Sans Pro"/>
              </a:rPr>
              <a:t>99% for cooking activity detection</a:t>
            </a:r>
            <a:r>
              <a:rPr lang="en">
                <a:solidFill>
                  <a:schemeClr val="dk2"/>
                </a:solidFill>
                <a:latin typeface="Source Sans Pro"/>
                <a:ea typeface="Source Sans Pro"/>
                <a:cs typeface="Source Sans Pro"/>
                <a:sym typeface="Source Sans Pro"/>
              </a:rPr>
              <a:t>, while maintaining </a:t>
            </a:r>
            <a:r>
              <a:rPr b="1" lang="en">
                <a:solidFill>
                  <a:schemeClr val="dk2"/>
                </a:solidFill>
                <a:latin typeface="Source Sans Pro"/>
                <a:ea typeface="Source Sans Pro"/>
                <a:cs typeface="Source Sans Pro"/>
                <a:sym typeface="Source Sans Pro"/>
              </a:rPr>
              <a:t>minimal prediction times </a:t>
            </a:r>
            <a:r>
              <a:rPr lang="en">
                <a:solidFill>
                  <a:schemeClr val="dk2"/>
                </a:solidFill>
                <a:latin typeface="Source Sans Pro"/>
                <a:ea typeface="Source Sans Pro"/>
                <a:cs typeface="Source Sans Pro"/>
                <a:sym typeface="Source Sans Pro"/>
              </a:rPr>
              <a:t>suitable for real-time operation</a:t>
            </a:r>
            <a:endParaRPr>
              <a:solidFill>
                <a:schemeClr val="dk2"/>
              </a:solidFill>
              <a:latin typeface="Source Sans Pro"/>
              <a:ea typeface="Source Sans Pro"/>
              <a:cs typeface="Source Sans Pro"/>
              <a:sym typeface="Source Sans Pro"/>
            </a:endParaRPr>
          </a:p>
        </p:txBody>
      </p:sp>
      <p:sp>
        <p:nvSpPr>
          <p:cNvPr id="410" name="Google Shape;410;p51"/>
          <p:cNvSpPr txBox="1"/>
          <p:nvPr/>
        </p:nvSpPr>
        <p:spPr>
          <a:xfrm>
            <a:off x="821425" y="926350"/>
            <a:ext cx="75234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endParaRPr>
          </a:p>
        </p:txBody>
      </p:sp>
      <p:sp>
        <p:nvSpPr>
          <p:cNvPr id="411" name="Google Shape;411;p51"/>
          <p:cNvSpPr txBox="1"/>
          <p:nvPr/>
        </p:nvSpPr>
        <p:spPr>
          <a:xfrm>
            <a:off x="821425" y="990325"/>
            <a:ext cx="72675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Successfully implemented and tested three key components that can work together to create a robust and efficient system:</a:t>
            </a:r>
            <a:endParaRPr sz="1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grpSp>
        <p:nvGrpSpPr>
          <p:cNvPr id="416" name="Google Shape;416;p52"/>
          <p:cNvGrpSpPr/>
          <p:nvPr/>
        </p:nvGrpSpPr>
        <p:grpSpPr>
          <a:xfrm>
            <a:off x="3126206" y="1329601"/>
            <a:ext cx="3041114" cy="3597649"/>
            <a:chOff x="4562232" y="2235908"/>
            <a:chExt cx="3625986" cy="4289554"/>
          </a:xfrm>
        </p:grpSpPr>
        <p:grpSp>
          <p:nvGrpSpPr>
            <p:cNvPr id="417" name="Google Shape;417;p52"/>
            <p:cNvGrpSpPr/>
            <p:nvPr/>
          </p:nvGrpSpPr>
          <p:grpSpPr>
            <a:xfrm rot="-1800019">
              <a:off x="5964257" y="4473762"/>
              <a:ext cx="1933223" cy="1680991"/>
              <a:chOff x="2084105" y="5383623"/>
              <a:chExt cx="815576" cy="891099"/>
            </a:xfrm>
          </p:grpSpPr>
          <p:sp>
            <p:nvSpPr>
              <p:cNvPr id="418" name="Google Shape;418;p52"/>
              <p:cNvSpPr/>
              <p:nvPr/>
            </p:nvSpPr>
            <p:spPr>
              <a:xfrm>
                <a:off x="2084105" y="5383623"/>
                <a:ext cx="815576" cy="891099"/>
              </a:xfrm>
              <a:custGeom>
                <a:rect b="b" l="l" r="r" t="t"/>
                <a:pathLst>
                  <a:path extrusionOk="0" h="1800199" w="1802378">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rgbClr val="868686"/>
                  </a:gs>
                  <a:gs pos="100000">
                    <a:srgbClr val="868686"/>
                  </a:gs>
                </a:gsLst>
                <a:lin ang="19800047"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19" name="Google Shape;419;p52"/>
              <p:cNvSpPr/>
              <p:nvPr/>
            </p:nvSpPr>
            <p:spPr>
              <a:xfrm>
                <a:off x="2084106" y="5383623"/>
                <a:ext cx="614967" cy="884729"/>
              </a:xfrm>
              <a:custGeom>
                <a:rect b="b" l="l" r="r" t="t"/>
                <a:pathLst>
                  <a:path extrusionOk="0" h="1787331" w="1359043">
                    <a:moveTo>
                      <a:pt x="0" y="0"/>
                    </a:moveTo>
                    <a:lnTo>
                      <a:pt x="1359043" y="0"/>
                    </a:lnTo>
                    <a:lnTo>
                      <a:pt x="1359043" y="212596"/>
                    </a:lnTo>
                    <a:lnTo>
                      <a:pt x="893519" y="1787331"/>
                    </a:lnTo>
                    <a:lnTo>
                      <a:pt x="1012" y="289727"/>
                    </a:lnTo>
                    <a:lnTo>
                      <a:pt x="0" y="289727"/>
                    </a:lnTo>
                    <a:lnTo>
                      <a:pt x="0" y="288030"/>
                    </a:lnTo>
                    <a:close/>
                  </a:path>
                </a:pathLst>
              </a:custGeom>
              <a:gradFill>
                <a:gsLst>
                  <a:gs pos="0">
                    <a:srgbClr val="9D9D9D"/>
                  </a:gs>
                  <a:gs pos="100000">
                    <a:srgbClr val="9D9D9D"/>
                  </a:gs>
                </a:gsLst>
                <a:lin ang="19800047"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20" name="Google Shape;420;p52"/>
              <p:cNvSpPr/>
              <p:nvPr/>
            </p:nvSpPr>
            <p:spPr>
              <a:xfrm>
                <a:off x="2084106" y="5383623"/>
                <a:ext cx="408084" cy="885996"/>
              </a:xfrm>
              <a:custGeom>
                <a:rect b="b" l="l" r="r" t="t"/>
                <a:pathLst>
                  <a:path extrusionOk="0" h="1789890" w="901843">
                    <a:moveTo>
                      <a:pt x="0" y="0"/>
                    </a:moveTo>
                    <a:lnTo>
                      <a:pt x="897414" y="0"/>
                    </a:lnTo>
                    <a:lnTo>
                      <a:pt x="901843" y="212596"/>
                    </a:lnTo>
                    <a:lnTo>
                      <a:pt x="895045" y="1789890"/>
                    </a:lnTo>
                    <a:lnTo>
                      <a:pt x="1012" y="289727"/>
                    </a:lnTo>
                    <a:lnTo>
                      <a:pt x="0" y="289727"/>
                    </a:lnTo>
                    <a:lnTo>
                      <a:pt x="0" y="288030"/>
                    </a:lnTo>
                    <a:close/>
                  </a:path>
                </a:pathLst>
              </a:custGeom>
              <a:gradFill>
                <a:gsLst>
                  <a:gs pos="0">
                    <a:srgbClr val="BDBDBD"/>
                  </a:gs>
                  <a:gs pos="100000">
                    <a:srgbClr val="BDBDBD"/>
                  </a:gs>
                </a:gsLst>
                <a:lin ang="19800047"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21" name="Google Shape;421;p52"/>
              <p:cNvSpPr/>
              <p:nvPr/>
            </p:nvSpPr>
            <p:spPr>
              <a:xfrm>
                <a:off x="2084105" y="5383623"/>
                <a:ext cx="405551" cy="886993"/>
              </a:xfrm>
              <a:custGeom>
                <a:rect b="b" l="l" r="r" t="t"/>
                <a:pathLst>
                  <a:path extrusionOk="0" h="1791906" w="896246">
                    <a:moveTo>
                      <a:pt x="0" y="0"/>
                    </a:moveTo>
                    <a:lnTo>
                      <a:pt x="440115" y="0"/>
                    </a:lnTo>
                    <a:lnTo>
                      <a:pt x="452263" y="212596"/>
                    </a:lnTo>
                    <a:lnTo>
                      <a:pt x="896246" y="1791906"/>
                    </a:lnTo>
                    <a:lnTo>
                      <a:pt x="1012" y="289727"/>
                    </a:lnTo>
                    <a:lnTo>
                      <a:pt x="0" y="289727"/>
                    </a:lnTo>
                    <a:lnTo>
                      <a:pt x="0" y="288030"/>
                    </a:lnTo>
                    <a:close/>
                  </a:path>
                </a:pathLst>
              </a:custGeom>
              <a:gradFill>
                <a:gsLst>
                  <a:gs pos="0">
                    <a:srgbClr val="D3D3D3"/>
                  </a:gs>
                  <a:gs pos="100000">
                    <a:srgbClr val="D3D3D3"/>
                  </a:gs>
                </a:gsLst>
                <a:lin ang="19800047"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22" name="Google Shape;422;p52"/>
              <p:cNvSpPr/>
              <p:nvPr/>
            </p:nvSpPr>
            <p:spPr>
              <a:xfrm>
                <a:off x="2397817" y="6070896"/>
                <a:ext cx="183661" cy="202522"/>
              </a:xfrm>
              <a:custGeom>
                <a:rect b="b" l="l" r="r" t="t"/>
                <a:pathLst>
                  <a:path extrusionOk="0" h="1800199" w="1791810">
                    <a:moveTo>
                      <a:pt x="229620" y="140779"/>
                    </a:moveTo>
                    <a:cubicBezTo>
                      <a:pt x="334730" y="140779"/>
                      <a:pt x="422984" y="212958"/>
                      <a:pt x="445844" y="310765"/>
                    </a:cubicBezTo>
                    <a:lnTo>
                      <a:pt x="454300" y="310765"/>
                    </a:lnTo>
                    <a:lnTo>
                      <a:pt x="462757" y="310765"/>
                    </a:lnTo>
                    <a:cubicBezTo>
                      <a:pt x="485617" y="212958"/>
                      <a:pt x="573869" y="140779"/>
                      <a:pt x="678980" y="140779"/>
                    </a:cubicBezTo>
                    <a:cubicBezTo>
                      <a:pt x="784090" y="140779"/>
                      <a:pt x="872344" y="212958"/>
                      <a:pt x="895204" y="310765"/>
                    </a:cubicBezTo>
                    <a:lnTo>
                      <a:pt x="903659" y="310765"/>
                    </a:lnTo>
                    <a:lnTo>
                      <a:pt x="903660" y="310765"/>
                    </a:lnTo>
                    <a:lnTo>
                      <a:pt x="912116" y="310765"/>
                    </a:lnTo>
                    <a:cubicBezTo>
                      <a:pt x="934976" y="212958"/>
                      <a:pt x="1023228" y="140779"/>
                      <a:pt x="1128339" y="140779"/>
                    </a:cubicBezTo>
                    <a:cubicBezTo>
                      <a:pt x="1233450" y="140779"/>
                      <a:pt x="1321703" y="212958"/>
                      <a:pt x="1344563" y="310765"/>
                    </a:cubicBezTo>
                    <a:lnTo>
                      <a:pt x="1353019" y="310765"/>
                    </a:lnTo>
                    <a:lnTo>
                      <a:pt x="1361476" y="310765"/>
                    </a:lnTo>
                    <a:cubicBezTo>
                      <a:pt x="1384336" y="212958"/>
                      <a:pt x="1472588" y="140779"/>
                      <a:pt x="1577699" y="140779"/>
                    </a:cubicBezTo>
                    <a:cubicBezTo>
                      <a:pt x="1680932" y="140779"/>
                      <a:pt x="1767904" y="210402"/>
                      <a:pt x="1791810" y="305762"/>
                    </a:cubicBezTo>
                    <a:lnTo>
                      <a:pt x="901188" y="1800199"/>
                    </a:lnTo>
                    <a:lnTo>
                      <a:pt x="13460" y="310615"/>
                    </a:lnTo>
                    <a:cubicBezTo>
                      <a:pt x="36351" y="212881"/>
                      <a:pt x="124565" y="140779"/>
                      <a:pt x="229620" y="140779"/>
                    </a:cubicBezTo>
                    <a:close/>
                    <a:moveTo>
                      <a:pt x="0" y="0"/>
                    </a:moveTo>
                    <a:lnTo>
                      <a:pt x="1" y="0"/>
                    </a:lnTo>
                    <a:lnTo>
                      <a:pt x="4940" y="0"/>
                    </a:lnTo>
                    <a:lnTo>
                      <a:pt x="4940" y="296318"/>
                    </a:lnTo>
                    <a:lnTo>
                      <a:pt x="1012" y="289727"/>
                    </a:lnTo>
                    <a:lnTo>
                      <a:pt x="1" y="289727"/>
                    </a:lnTo>
                    <a:lnTo>
                      <a:pt x="0" y="289727"/>
                    </a:lnTo>
                    <a:lnTo>
                      <a:pt x="0" y="288030"/>
                    </a:lnTo>
                    <a:close/>
                  </a:path>
                </a:pathLst>
              </a:custGeom>
              <a:gradFill>
                <a:gsLst>
                  <a:gs pos="0">
                    <a:srgbClr val="474747"/>
                  </a:gs>
                  <a:gs pos="15000">
                    <a:srgbClr val="474747"/>
                  </a:gs>
                  <a:gs pos="100000">
                    <a:srgbClr val="AFAFAF"/>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sp>
          <p:nvSpPr>
            <p:cNvPr id="423" name="Google Shape;423;p52"/>
            <p:cNvSpPr/>
            <p:nvPr/>
          </p:nvSpPr>
          <p:spPr>
            <a:xfrm rot="-7197814">
              <a:off x="5606666" y="4025694"/>
              <a:ext cx="988679" cy="1216835"/>
            </a:xfrm>
            <a:custGeom>
              <a:rect b="b" l="l" r="r" t="t"/>
              <a:pathLst>
                <a:path extrusionOk="0" h="1152128" w="936104">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2"/>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24" name="Google Shape;424;p52"/>
            <p:cNvSpPr/>
            <p:nvPr/>
          </p:nvSpPr>
          <p:spPr>
            <a:xfrm rot="4401216">
              <a:off x="5833827" y="2267139"/>
              <a:ext cx="972166" cy="1217480"/>
            </a:xfrm>
            <a:custGeom>
              <a:rect b="b" l="l" r="r" t="t"/>
              <a:pathLst>
                <a:path extrusionOk="0" h="1152128" w="936104">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rgbClr val="252738"/>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25" name="Google Shape;425;p52"/>
            <p:cNvSpPr/>
            <p:nvPr/>
          </p:nvSpPr>
          <p:spPr>
            <a:xfrm rot="8998898">
              <a:off x="6316470" y="3488418"/>
              <a:ext cx="973008" cy="1216835"/>
            </a:xfrm>
            <a:custGeom>
              <a:rect b="b" l="l" r="r" t="t"/>
              <a:pathLst>
                <a:path extrusionOk="0" h="1152128" w="936104">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rgbClr val="DC5F6F"/>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26" name="Google Shape;426;p52"/>
            <p:cNvSpPr/>
            <p:nvPr/>
          </p:nvSpPr>
          <p:spPr>
            <a:xfrm rot="-3005413">
              <a:off x="4851693" y="3081062"/>
              <a:ext cx="988513" cy="1216631"/>
            </a:xfrm>
            <a:custGeom>
              <a:rect b="b" l="l" r="r" t="t"/>
              <a:pathLst>
                <a:path extrusionOk="0" h="1152128" w="936104">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rgbClr val="DC5F6F"/>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sp>
        <p:nvSpPr>
          <p:cNvPr id="427" name="Google Shape;427;p52"/>
          <p:cNvSpPr txBox="1"/>
          <p:nvPr/>
        </p:nvSpPr>
        <p:spPr>
          <a:xfrm>
            <a:off x="2831396" y="1710819"/>
            <a:ext cx="624600" cy="484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700">
                <a:solidFill>
                  <a:srgbClr val="252738"/>
                </a:solidFill>
                <a:latin typeface="Arial"/>
                <a:ea typeface="Arial"/>
                <a:cs typeface="Arial"/>
                <a:sym typeface="Arial"/>
              </a:rPr>
              <a:t>01</a:t>
            </a:r>
            <a:endParaRPr b="1" sz="2700">
              <a:solidFill>
                <a:srgbClr val="252738"/>
              </a:solidFill>
              <a:latin typeface="Arial"/>
              <a:ea typeface="Arial"/>
              <a:cs typeface="Arial"/>
              <a:sym typeface="Arial"/>
            </a:endParaRPr>
          </a:p>
        </p:txBody>
      </p:sp>
      <p:sp>
        <p:nvSpPr>
          <p:cNvPr id="428" name="Google Shape;428;p52"/>
          <p:cNvSpPr txBox="1"/>
          <p:nvPr/>
        </p:nvSpPr>
        <p:spPr>
          <a:xfrm>
            <a:off x="5361468" y="1385389"/>
            <a:ext cx="624600" cy="484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700">
                <a:solidFill>
                  <a:srgbClr val="DC5F6F"/>
                </a:solidFill>
                <a:latin typeface="Arial"/>
                <a:ea typeface="Arial"/>
                <a:cs typeface="Arial"/>
                <a:sym typeface="Arial"/>
              </a:rPr>
              <a:t>02</a:t>
            </a:r>
            <a:endParaRPr b="1" sz="2700">
              <a:solidFill>
                <a:srgbClr val="DC5F6F"/>
              </a:solidFill>
              <a:latin typeface="Arial"/>
              <a:ea typeface="Arial"/>
              <a:cs typeface="Arial"/>
              <a:sym typeface="Arial"/>
            </a:endParaRPr>
          </a:p>
        </p:txBody>
      </p:sp>
      <p:sp>
        <p:nvSpPr>
          <p:cNvPr id="429" name="Google Shape;429;p52"/>
          <p:cNvSpPr txBox="1"/>
          <p:nvPr/>
        </p:nvSpPr>
        <p:spPr>
          <a:xfrm>
            <a:off x="3296363" y="3446839"/>
            <a:ext cx="624600" cy="484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700">
                <a:solidFill>
                  <a:srgbClr val="DC5F6F"/>
                </a:solidFill>
                <a:latin typeface="Arial"/>
                <a:ea typeface="Arial"/>
                <a:cs typeface="Arial"/>
                <a:sym typeface="Arial"/>
              </a:rPr>
              <a:t>03</a:t>
            </a:r>
            <a:endParaRPr b="1" sz="2700">
              <a:solidFill>
                <a:srgbClr val="DC5F6F"/>
              </a:solidFill>
              <a:latin typeface="Arial"/>
              <a:ea typeface="Arial"/>
              <a:cs typeface="Arial"/>
              <a:sym typeface="Arial"/>
            </a:endParaRPr>
          </a:p>
        </p:txBody>
      </p:sp>
      <p:sp>
        <p:nvSpPr>
          <p:cNvPr id="430" name="Google Shape;430;p52"/>
          <p:cNvSpPr txBox="1"/>
          <p:nvPr/>
        </p:nvSpPr>
        <p:spPr>
          <a:xfrm>
            <a:off x="5702449" y="2903345"/>
            <a:ext cx="624600" cy="484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700">
                <a:solidFill>
                  <a:srgbClr val="252738"/>
                </a:solidFill>
                <a:latin typeface="Arial"/>
                <a:ea typeface="Arial"/>
                <a:cs typeface="Arial"/>
                <a:sym typeface="Arial"/>
              </a:rPr>
              <a:t>04</a:t>
            </a:r>
            <a:endParaRPr b="1" sz="2700">
              <a:solidFill>
                <a:srgbClr val="252738"/>
              </a:solidFill>
              <a:latin typeface="Arial"/>
              <a:ea typeface="Arial"/>
              <a:cs typeface="Arial"/>
              <a:sym typeface="Arial"/>
            </a:endParaRPr>
          </a:p>
        </p:txBody>
      </p:sp>
      <p:grpSp>
        <p:nvGrpSpPr>
          <p:cNvPr id="431" name="Google Shape;431;p52"/>
          <p:cNvGrpSpPr/>
          <p:nvPr/>
        </p:nvGrpSpPr>
        <p:grpSpPr>
          <a:xfrm>
            <a:off x="5986000" y="1333750"/>
            <a:ext cx="2279758" cy="947400"/>
            <a:chOff x="1487480" y="1402765"/>
            <a:chExt cx="4943100" cy="1263200"/>
          </a:xfrm>
        </p:grpSpPr>
        <p:sp>
          <p:nvSpPr>
            <p:cNvPr id="432" name="Google Shape;432;p52"/>
            <p:cNvSpPr txBox="1"/>
            <p:nvPr/>
          </p:nvSpPr>
          <p:spPr>
            <a:xfrm>
              <a:off x="1487501" y="1402765"/>
              <a:ext cx="4380600" cy="3966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Yogdaan</a:t>
              </a:r>
              <a:endParaRPr b="1" sz="600">
                <a:solidFill>
                  <a:srgbClr val="3F3F3F"/>
                </a:solidFill>
                <a:latin typeface="Arial"/>
                <a:ea typeface="Arial"/>
                <a:cs typeface="Arial"/>
                <a:sym typeface="Arial"/>
              </a:endParaRPr>
            </a:p>
          </p:txBody>
        </p:sp>
        <p:sp>
          <p:nvSpPr>
            <p:cNvPr id="433" name="Google Shape;433;p52"/>
            <p:cNvSpPr txBox="1"/>
            <p:nvPr/>
          </p:nvSpPr>
          <p:spPr>
            <a:xfrm>
              <a:off x="1487480" y="1755765"/>
              <a:ext cx="4943100" cy="9102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1300">
                  <a:solidFill>
                    <a:srgbClr val="666666"/>
                  </a:solidFill>
                  <a:highlight>
                    <a:srgbClr val="FFFFFF"/>
                  </a:highlight>
                  <a:latin typeface="Source Sans Pro"/>
                  <a:ea typeface="Source Sans Pro"/>
                  <a:cs typeface="Source Sans Pro"/>
                  <a:sym typeface="Source Sans Pro"/>
                </a:rPr>
                <a:t>Expanding the dataset to include more diverse activities. Currently lab activity dataset has  only 8 activity.</a:t>
              </a:r>
              <a:endParaRPr sz="1300">
                <a:solidFill>
                  <a:schemeClr val="dk1"/>
                </a:solidFill>
                <a:latin typeface="Raleway"/>
                <a:ea typeface="Raleway"/>
                <a:cs typeface="Raleway"/>
                <a:sym typeface="Raleway"/>
              </a:endParaRPr>
            </a:p>
          </p:txBody>
        </p:sp>
      </p:grpSp>
      <p:grpSp>
        <p:nvGrpSpPr>
          <p:cNvPr id="434" name="Google Shape;434;p52"/>
          <p:cNvGrpSpPr/>
          <p:nvPr/>
        </p:nvGrpSpPr>
        <p:grpSpPr>
          <a:xfrm>
            <a:off x="6326175" y="2850225"/>
            <a:ext cx="2211327" cy="1059548"/>
            <a:chOff x="1487528" y="1301160"/>
            <a:chExt cx="4380600" cy="1412731"/>
          </a:xfrm>
        </p:grpSpPr>
        <p:sp>
          <p:nvSpPr>
            <p:cNvPr id="435" name="Google Shape;435;p52"/>
            <p:cNvSpPr txBox="1"/>
            <p:nvPr/>
          </p:nvSpPr>
          <p:spPr>
            <a:xfrm>
              <a:off x="1487528" y="1301160"/>
              <a:ext cx="4380600" cy="333900"/>
            </a:xfrm>
            <a:prstGeom prst="rect">
              <a:avLst/>
            </a:prstGeom>
            <a:noFill/>
            <a:ln>
              <a:noFill/>
            </a:ln>
          </p:spPr>
          <p:txBody>
            <a:bodyPr anchorCtr="0" anchor="ctr" bIns="34275" lIns="68575" spcFirstLastPara="1" rIns="68575" wrap="square" tIns="34275">
              <a:noAutofit/>
            </a:bodyPr>
            <a:lstStyle/>
            <a:p>
              <a:pPr indent="0" lvl="0" marL="0" rtl="0" algn="just">
                <a:lnSpc>
                  <a:spcPct val="130000"/>
                </a:lnSpc>
                <a:spcBef>
                  <a:spcPts val="1000"/>
                </a:spcBef>
                <a:spcAft>
                  <a:spcPts val="0"/>
                </a:spcAft>
                <a:buNone/>
              </a:pPr>
              <a:r>
                <a:rPr b="1" lang="en">
                  <a:solidFill>
                    <a:schemeClr val="dk2"/>
                  </a:solidFill>
                  <a:latin typeface="Source Sans Pro"/>
                  <a:ea typeface="Source Sans Pro"/>
                  <a:cs typeface="Source Sans Pro"/>
                  <a:sym typeface="Source Sans Pro"/>
                </a:rPr>
                <a:t>using bluetooth </a:t>
              </a:r>
              <a:endParaRPr b="1">
                <a:solidFill>
                  <a:schemeClr val="dk2"/>
                </a:solidFill>
                <a:latin typeface="Source Sans Pro"/>
                <a:ea typeface="Source Sans Pro"/>
                <a:cs typeface="Source Sans Pro"/>
                <a:sym typeface="Source Sans Pro"/>
              </a:endParaRPr>
            </a:p>
          </p:txBody>
        </p:sp>
        <p:sp>
          <p:nvSpPr>
            <p:cNvPr id="436" name="Google Shape;436;p52"/>
            <p:cNvSpPr txBox="1"/>
            <p:nvPr/>
          </p:nvSpPr>
          <p:spPr>
            <a:xfrm>
              <a:off x="1487528" y="1635091"/>
              <a:ext cx="4380600" cy="1078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1300">
                  <a:solidFill>
                    <a:srgbClr val="666666"/>
                  </a:solidFill>
                  <a:highlight>
                    <a:srgbClr val="FFFFFF"/>
                  </a:highlight>
                  <a:latin typeface="Source Sans Pro"/>
                  <a:ea typeface="Source Sans Pro"/>
                  <a:cs typeface="Source Sans Pro"/>
                  <a:sym typeface="Source Sans Pro"/>
                </a:rPr>
                <a:t>Currently</a:t>
              </a:r>
              <a:r>
                <a:rPr lang="en" sz="1300">
                  <a:solidFill>
                    <a:srgbClr val="666666"/>
                  </a:solidFill>
                  <a:highlight>
                    <a:srgbClr val="FFFFFF"/>
                  </a:highlight>
                  <a:latin typeface="Source Sans Pro"/>
                  <a:ea typeface="Source Sans Pro"/>
                  <a:cs typeface="Source Sans Pro"/>
                  <a:sym typeface="Source Sans Pro"/>
                </a:rPr>
                <a:t> we are using common wifi for communication for UDP.</a:t>
              </a:r>
              <a:endParaRPr sz="1300">
                <a:solidFill>
                  <a:srgbClr val="666666"/>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300">
                  <a:solidFill>
                    <a:srgbClr val="666666"/>
                  </a:solidFill>
                  <a:highlight>
                    <a:srgbClr val="FFFFFF"/>
                  </a:highlight>
                  <a:latin typeface="Source Sans Pro"/>
                  <a:ea typeface="Source Sans Pro"/>
                  <a:cs typeface="Source Sans Pro"/>
                  <a:sym typeface="Source Sans Pro"/>
                </a:rPr>
                <a:t>Low </a:t>
              </a:r>
              <a:r>
                <a:rPr lang="en" sz="1300">
                  <a:solidFill>
                    <a:srgbClr val="666666"/>
                  </a:solidFill>
                  <a:highlight>
                    <a:srgbClr val="FFFFFF"/>
                  </a:highlight>
                  <a:latin typeface="Source Sans Pro"/>
                  <a:ea typeface="Source Sans Pro"/>
                  <a:cs typeface="Source Sans Pro"/>
                  <a:sym typeface="Source Sans Pro"/>
                </a:rPr>
                <a:t>power</a:t>
              </a:r>
              <a:r>
                <a:rPr lang="en" sz="1300">
                  <a:solidFill>
                    <a:srgbClr val="666666"/>
                  </a:solidFill>
                  <a:highlight>
                    <a:srgbClr val="FFFFFF"/>
                  </a:highlight>
                  <a:latin typeface="Source Sans Pro"/>
                  <a:ea typeface="Source Sans Pro"/>
                  <a:cs typeface="Source Sans Pro"/>
                  <a:sym typeface="Source Sans Pro"/>
                </a:rPr>
                <a:t> </a:t>
              </a:r>
              <a:r>
                <a:rPr lang="en" sz="1300">
                  <a:solidFill>
                    <a:srgbClr val="666666"/>
                  </a:solidFill>
                  <a:highlight>
                    <a:srgbClr val="FFFFFF"/>
                  </a:highlight>
                  <a:latin typeface="Source Sans Pro"/>
                  <a:ea typeface="Source Sans Pro"/>
                  <a:cs typeface="Source Sans Pro"/>
                  <a:sym typeface="Source Sans Pro"/>
                </a:rPr>
                <a:t>consu</a:t>
              </a:r>
              <a:r>
                <a:rPr lang="en" sz="1300">
                  <a:solidFill>
                    <a:srgbClr val="666666"/>
                  </a:solidFill>
                  <a:highlight>
                    <a:srgbClr val="FFFFFF"/>
                  </a:highlight>
                  <a:latin typeface="Source Sans Pro"/>
                  <a:ea typeface="Source Sans Pro"/>
                  <a:cs typeface="Source Sans Pro"/>
                  <a:sym typeface="Source Sans Pro"/>
                </a:rPr>
                <a:t>mption.,</a:t>
              </a:r>
              <a:endParaRPr sz="1300">
                <a:solidFill>
                  <a:srgbClr val="666666"/>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300">
                  <a:solidFill>
                    <a:srgbClr val="666666"/>
                  </a:solidFill>
                  <a:highlight>
                    <a:srgbClr val="FFFFFF"/>
                  </a:highlight>
                  <a:latin typeface="Source Sans Pro"/>
                  <a:ea typeface="Source Sans Pro"/>
                  <a:cs typeface="Source Sans Pro"/>
                  <a:sym typeface="Source Sans Pro"/>
                </a:rPr>
                <a:t>Low latency in short range,</a:t>
              </a:r>
              <a:endParaRPr sz="1300">
                <a:solidFill>
                  <a:srgbClr val="666666"/>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300">
                  <a:solidFill>
                    <a:srgbClr val="666666"/>
                  </a:solidFill>
                  <a:highlight>
                    <a:srgbClr val="FFFFFF"/>
                  </a:highlight>
                  <a:latin typeface="Source Sans Pro"/>
                  <a:ea typeface="Source Sans Pro"/>
                  <a:cs typeface="Source Sans Pro"/>
                  <a:sym typeface="Source Sans Pro"/>
                </a:rPr>
                <a:t>Better for periodic transfers,etc.</a:t>
              </a:r>
              <a:endParaRPr sz="1300">
                <a:solidFill>
                  <a:srgbClr val="666666"/>
                </a:solidFill>
                <a:highlight>
                  <a:srgbClr val="FFFFFF"/>
                </a:highlight>
                <a:latin typeface="Source Sans Pro"/>
                <a:ea typeface="Source Sans Pro"/>
                <a:cs typeface="Source Sans Pro"/>
                <a:sym typeface="Source Sans Pro"/>
              </a:endParaRPr>
            </a:p>
          </p:txBody>
        </p:sp>
      </p:grpSp>
      <p:grpSp>
        <p:nvGrpSpPr>
          <p:cNvPr id="437" name="Google Shape;437;p52"/>
          <p:cNvGrpSpPr/>
          <p:nvPr/>
        </p:nvGrpSpPr>
        <p:grpSpPr>
          <a:xfrm>
            <a:off x="505227" y="1671861"/>
            <a:ext cx="2326111" cy="724939"/>
            <a:chOff x="1487520" y="1301159"/>
            <a:chExt cx="4380623" cy="966586"/>
          </a:xfrm>
        </p:grpSpPr>
        <p:sp>
          <p:nvSpPr>
            <p:cNvPr id="438" name="Google Shape;438;p52"/>
            <p:cNvSpPr txBox="1"/>
            <p:nvPr/>
          </p:nvSpPr>
          <p:spPr>
            <a:xfrm>
              <a:off x="1487543" y="1301159"/>
              <a:ext cx="4380600" cy="3660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chemeClr val="dk1"/>
                </a:buClr>
                <a:buSzPts val="1100"/>
                <a:buFont typeface="Arial"/>
                <a:buNone/>
              </a:pPr>
              <a:r>
                <a:rPr b="1" lang="en">
                  <a:solidFill>
                    <a:schemeClr val="dk2"/>
                  </a:solidFill>
                  <a:highlight>
                    <a:srgbClr val="FFFFFF"/>
                  </a:highlight>
                  <a:latin typeface="Source Sans Pro"/>
                  <a:ea typeface="Source Sans Pro"/>
                  <a:cs typeface="Source Sans Pro"/>
                  <a:sym typeface="Source Sans Pro"/>
                </a:rPr>
                <a:t>System Integration</a:t>
              </a:r>
              <a:endParaRPr b="1">
                <a:solidFill>
                  <a:srgbClr val="3F3F3F"/>
                </a:solidFill>
                <a:latin typeface="Source Sans Pro"/>
                <a:ea typeface="Source Sans Pro"/>
                <a:cs typeface="Source Sans Pro"/>
                <a:sym typeface="Source Sans Pro"/>
              </a:endParaRPr>
            </a:p>
          </p:txBody>
        </p:sp>
        <p:sp>
          <p:nvSpPr>
            <p:cNvPr id="439" name="Google Shape;439;p52"/>
            <p:cNvSpPr txBox="1"/>
            <p:nvPr/>
          </p:nvSpPr>
          <p:spPr>
            <a:xfrm>
              <a:off x="1487520" y="1667145"/>
              <a:ext cx="4380600" cy="600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chemeClr val="dk1"/>
                </a:buClr>
                <a:buSzPts val="1100"/>
                <a:buFont typeface="Arial"/>
                <a:buNone/>
              </a:pPr>
              <a:r>
                <a:rPr lang="en" sz="1300">
                  <a:solidFill>
                    <a:srgbClr val="666666"/>
                  </a:solidFill>
                  <a:highlight>
                    <a:srgbClr val="FFFFFF"/>
                  </a:highlight>
                  <a:latin typeface="Source Sans Pro"/>
                  <a:ea typeface="Source Sans Pro"/>
                  <a:cs typeface="Source Sans Pro"/>
                  <a:sym typeface="Source Sans Pro"/>
                </a:rPr>
                <a:t>Implementing unified codebase combining Set CvRDT, Raft, and ML models on ESP-32</a:t>
              </a:r>
              <a:endParaRPr sz="1300">
                <a:solidFill>
                  <a:srgbClr val="666666"/>
                </a:solidFill>
                <a:latin typeface="Source Sans Pro"/>
                <a:ea typeface="Source Sans Pro"/>
                <a:cs typeface="Source Sans Pro"/>
                <a:sym typeface="Source Sans Pro"/>
              </a:endParaRPr>
            </a:p>
          </p:txBody>
        </p:sp>
      </p:grpSp>
      <p:grpSp>
        <p:nvGrpSpPr>
          <p:cNvPr id="440" name="Google Shape;440;p52"/>
          <p:cNvGrpSpPr/>
          <p:nvPr/>
        </p:nvGrpSpPr>
        <p:grpSpPr>
          <a:xfrm>
            <a:off x="989850" y="3547600"/>
            <a:ext cx="2228854" cy="682562"/>
            <a:chOff x="1487510" y="1301163"/>
            <a:chExt cx="4380610" cy="910082"/>
          </a:xfrm>
        </p:grpSpPr>
        <p:sp>
          <p:nvSpPr>
            <p:cNvPr id="441" name="Google Shape;441;p52"/>
            <p:cNvSpPr txBox="1"/>
            <p:nvPr/>
          </p:nvSpPr>
          <p:spPr>
            <a:xfrm>
              <a:off x="1487510" y="1301163"/>
              <a:ext cx="4380600" cy="396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chemeClr val="dk2"/>
                </a:buClr>
                <a:buSzPts val="1100"/>
                <a:buFont typeface="Arial"/>
                <a:buNone/>
              </a:pPr>
              <a:r>
                <a:t/>
              </a:r>
              <a:endParaRPr b="1">
                <a:solidFill>
                  <a:schemeClr val="dk1"/>
                </a:solidFill>
                <a:latin typeface="Raleway"/>
                <a:ea typeface="Raleway"/>
                <a:cs typeface="Raleway"/>
                <a:sym typeface="Raleway"/>
              </a:endParaRPr>
            </a:p>
            <a:p>
              <a:pPr indent="0" lvl="0" marL="0" rtl="0" algn="r">
                <a:spcBef>
                  <a:spcPts val="0"/>
                </a:spcBef>
                <a:spcAft>
                  <a:spcPts val="0"/>
                </a:spcAft>
                <a:buClr>
                  <a:schemeClr val="dk2"/>
                </a:buClr>
                <a:buSzPts val="1100"/>
                <a:buFont typeface="Arial"/>
                <a:buNone/>
              </a:pPr>
              <a:r>
                <a:rPr b="1" lang="en">
                  <a:solidFill>
                    <a:schemeClr val="dk2"/>
                  </a:solidFill>
                  <a:highlight>
                    <a:srgbClr val="FFFFFF"/>
                  </a:highlight>
                  <a:latin typeface="Source Sans Pro"/>
                  <a:ea typeface="Source Sans Pro"/>
                  <a:cs typeface="Source Sans Pro"/>
                  <a:sym typeface="Source Sans Pro"/>
                </a:rPr>
                <a:t>Real-world Deployment</a:t>
              </a:r>
              <a:endParaRPr b="1">
                <a:solidFill>
                  <a:schemeClr val="dk2"/>
                </a:solidFill>
                <a:highlight>
                  <a:srgbClr val="FFFFFF"/>
                </a:highlight>
                <a:latin typeface="Source Sans Pro"/>
                <a:ea typeface="Source Sans Pro"/>
                <a:cs typeface="Source Sans Pro"/>
                <a:sym typeface="Source Sans Pro"/>
              </a:endParaRPr>
            </a:p>
            <a:p>
              <a:pPr indent="0" lvl="0" marL="0" rtl="0" algn="r">
                <a:spcBef>
                  <a:spcPts val="0"/>
                </a:spcBef>
                <a:spcAft>
                  <a:spcPts val="0"/>
                </a:spcAft>
                <a:buClr>
                  <a:schemeClr val="dk1"/>
                </a:buClr>
                <a:buSzPts val="1100"/>
                <a:buFont typeface="Arial"/>
                <a:buNone/>
              </a:pPr>
              <a:r>
                <a:t/>
              </a:r>
              <a:endParaRPr b="1">
                <a:solidFill>
                  <a:schemeClr val="dk1"/>
                </a:solidFill>
                <a:latin typeface="Raleway"/>
                <a:ea typeface="Raleway"/>
                <a:cs typeface="Raleway"/>
                <a:sym typeface="Raleway"/>
              </a:endParaRPr>
            </a:p>
          </p:txBody>
        </p:sp>
        <p:sp>
          <p:nvSpPr>
            <p:cNvPr id="442" name="Google Shape;442;p52"/>
            <p:cNvSpPr txBox="1"/>
            <p:nvPr/>
          </p:nvSpPr>
          <p:spPr>
            <a:xfrm>
              <a:off x="1487520" y="1610645"/>
              <a:ext cx="4380600" cy="600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chemeClr val="dk1"/>
                </a:buClr>
                <a:buSzPts val="1100"/>
                <a:buFont typeface="Arial"/>
                <a:buNone/>
              </a:pPr>
              <a:r>
                <a:rPr lang="en" sz="1300">
                  <a:solidFill>
                    <a:srgbClr val="666666"/>
                  </a:solidFill>
                  <a:highlight>
                    <a:srgbClr val="FFFFFF"/>
                  </a:highlight>
                  <a:latin typeface="Source Sans Pro"/>
                  <a:ea typeface="Source Sans Pro"/>
                  <a:cs typeface="Source Sans Pro"/>
                  <a:sym typeface="Source Sans Pro"/>
                </a:rPr>
                <a:t>Testing in various residential </a:t>
              </a:r>
              <a:r>
                <a:rPr lang="en" sz="1300">
                  <a:solidFill>
                    <a:srgbClr val="666666"/>
                  </a:solidFill>
                  <a:highlight>
                    <a:srgbClr val="FFFFFF"/>
                  </a:highlight>
                  <a:latin typeface="Source Sans Pro"/>
                  <a:ea typeface="Source Sans Pro"/>
                  <a:cs typeface="Source Sans Pro"/>
                  <a:sym typeface="Source Sans Pro"/>
                </a:rPr>
                <a:t>and</a:t>
              </a:r>
              <a:r>
                <a:rPr lang="en" sz="1300">
                  <a:solidFill>
                    <a:srgbClr val="666666"/>
                  </a:solidFill>
                  <a:highlight>
                    <a:srgbClr val="FFFFFF"/>
                  </a:highlight>
                  <a:latin typeface="Source Sans Pro"/>
                  <a:ea typeface="Source Sans Pro"/>
                  <a:cs typeface="Source Sans Pro"/>
                  <a:sym typeface="Source Sans Pro"/>
                </a:rPr>
                <a:t> commercial settings. Gathering user feedback for system refinement.</a:t>
              </a:r>
              <a:endParaRPr sz="1300">
                <a:solidFill>
                  <a:srgbClr val="666666"/>
                </a:solidFill>
                <a:latin typeface="Source Sans Pro"/>
                <a:ea typeface="Source Sans Pro"/>
                <a:cs typeface="Source Sans Pro"/>
                <a:sym typeface="Source Sans Pro"/>
              </a:endParaRPr>
            </a:p>
          </p:txBody>
        </p:sp>
      </p:grpSp>
      <p:sp>
        <p:nvSpPr>
          <p:cNvPr id="443" name="Google Shape;443;p52"/>
          <p:cNvSpPr/>
          <p:nvPr/>
        </p:nvSpPr>
        <p:spPr>
          <a:xfrm>
            <a:off x="3513000" y="2326775"/>
            <a:ext cx="295778" cy="296231"/>
          </a:xfrm>
          <a:custGeom>
            <a:rect b="b" l="l" r="r" t="t"/>
            <a:pathLst>
              <a:path extrusionOk="0" h="3202496" w="3197597">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444" name="Google Shape;444;p52"/>
          <p:cNvSpPr/>
          <p:nvPr/>
        </p:nvSpPr>
        <p:spPr>
          <a:xfrm rot="-2700000">
            <a:off x="4573899" y="1621427"/>
            <a:ext cx="218559" cy="315718"/>
          </a:xfrm>
          <a:custGeom>
            <a:rect b="b" l="l" r="r" t="t"/>
            <a:pathLst>
              <a:path extrusionOk="0" h="7138182" w="3636337">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sp>
        <p:nvSpPr>
          <p:cNvPr id="445" name="Google Shape;445;p52"/>
          <p:cNvSpPr/>
          <p:nvPr/>
        </p:nvSpPr>
        <p:spPr>
          <a:xfrm>
            <a:off x="4181325" y="3242425"/>
            <a:ext cx="298609" cy="298125"/>
          </a:xfrm>
          <a:custGeom>
            <a:rect b="b" l="l" r="r" t="t"/>
            <a:pathLst>
              <a:path extrusionOk="0" h="3222968" w="3228210">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grpSp>
        <p:nvGrpSpPr>
          <p:cNvPr id="446" name="Google Shape;446;p52"/>
          <p:cNvGrpSpPr/>
          <p:nvPr/>
        </p:nvGrpSpPr>
        <p:grpSpPr>
          <a:xfrm>
            <a:off x="3126206" y="1329601"/>
            <a:ext cx="3041114" cy="3597649"/>
            <a:chOff x="4562232" y="2235908"/>
            <a:chExt cx="3625986" cy="4289554"/>
          </a:xfrm>
        </p:grpSpPr>
        <p:grpSp>
          <p:nvGrpSpPr>
            <p:cNvPr id="447" name="Google Shape;447;p52"/>
            <p:cNvGrpSpPr/>
            <p:nvPr/>
          </p:nvGrpSpPr>
          <p:grpSpPr>
            <a:xfrm rot="-1800019">
              <a:off x="5964257" y="4473762"/>
              <a:ext cx="1933223" cy="1680991"/>
              <a:chOff x="2084105" y="5383623"/>
              <a:chExt cx="815576" cy="891099"/>
            </a:xfrm>
          </p:grpSpPr>
          <p:sp>
            <p:nvSpPr>
              <p:cNvPr id="448" name="Google Shape;448;p52"/>
              <p:cNvSpPr/>
              <p:nvPr/>
            </p:nvSpPr>
            <p:spPr>
              <a:xfrm>
                <a:off x="2084105" y="5383623"/>
                <a:ext cx="815576" cy="891099"/>
              </a:xfrm>
              <a:custGeom>
                <a:rect b="b" l="l" r="r" t="t"/>
                <a:pathLst>
                  <a:path extrusionOk="0" h="1800199" w="1802378">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rgbClr val="868686"/>
                  </a:gs>
                  <a:gs pos="100000">
                    <a:srgbClr val="868686"/>
                  </a:gs>
                </a:gsLst>
                <a:lin ang="19800047"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49" name="Google Shape;449;p52"/>
              <p:cNvSpPr/>
              <p:nvPr/>
            </p:nvSpPr>
            <p:spPr>
              <a:xfrm>
                <a:off x="2084106" y="5383623"/>
                <a:ext cx="614967" cy="884729"/>
              </a:xfrm>
              <a:custGeom>
                <a:rect b="b" l="l" r="r" t="t"/>
                <a:pathLst>
                  <a:path extrusionOk="0" h="1787331" w="1359043">
                    <a:moveTo>
                      <a:pt x="0" y="0"/>
                    </a:moveTo>
                    <a:lnTo>
                      <a:pt x="1359043" y="0"/>
                    </a:lnTo>
                    <a:lnTo>
                      <a:pt x="1359043" y="212596"/>
                    </a:lnTo>
                    <a:lnTo>
                      <a:pt x="893519" y="1787331"/>
                    </a:lnTo>
                    <a:lnTo>
                      <a:pt x="1012" y="289727"/>
                    </a:lnTo>
                    <a:lnTo>
                      <a:pt x="0" y="289727"/>
                    </a:lnTo>
                    <a:lnTo>
                      <a:pt x="0" y="288030"/>
                    </a:lnTo>
                    <a:close/>
                  </a:path>
                </a:pathLst>
              </a:custGeom>
              <a:gradFill>
                <a:gsLst>
                  <a:gs pos="0">
                    <a:srgbClr val="9D9D9D"/>
                  </a:gs>
                  <a:gs pos="100000">
                    <a:srgbClr val="9D9D9D"/>
                  </a:gs>
                </a:gsLst>
                <a:lin ang="19800047"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50" name="Google Shape;450;p52"/>
              <p:cNvSpPr/>
              <p:nvPr/>
            </p:nvSpPr>
            <p:spPr>
              <a:xfrm>
                <a:off x="2084106" y="5383623"/>
                <a:ext cx="408084" cy="885996"/>
              </a:xfrm>
              <a:custGeom>
                <a:rect b="b" l="l" r="r" t="t"/>
                <a:pathLst>
                  <a:path extrusionOk="0" h="1789890" w="901843">
                    <a:moveTo>
                      <a:pt x="0" y="0"/>
                    </a:moveTo>
                    <a:lnTo>
                      <a:pt x="897414" y="0"/>
                    </a:lnTo>
                    <a:lnTo>
                      <a:pt x="901843" y="212596"/>
                    </a:lnTo>
                    <a:lnTo>
                      <a:pt x="895045" y="1789890"/>
                    </a:lnTo>
                    <a:lnTo>
                      <a:pt x="1012" y="289727"/>
                    </a:lnTo>
                    <a:lnTo>
                      <a:pt x="0" y="289727"/>
                    </a:lnTo>
                    <a:lnTo>
                      <a:pt x="0" y="288030"/>
                    </a:lnTo>
                    <a:close/>
                  </a:path>
                </a:pathLst>
              </a:custGeom>
              <a:gradFill>
                <a:gsLst>
                  <a:gs pos="0">
                    <a:srgbClr val="BDBDBD"/>
                  </a:gs>
                  <a:gs pos="100000">
                    <a:srgbClr val="BDBDBD"/>
                  </a:gs>
                </a:gsLst>
                <a:lin ang="19800047"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51" name="Google Shape;451;p52"/>
              <p:cNvSpPr/>
              <p:nvPr/>
            </p:nvSpPr>
            <p:spPr>
              <a:xfrm>
                <a:off x="2084105" y="5383623"/>
                <a:ext cx="405551" cy="886993"/>
              </a:xfrm>
              <a:custGeom>
                <a:rect b="b" l="l" r="r" t="t"/>
                <a:pathLst>
                  <a:path extrusionOk="0" h="1791906" w="896246">
                    <a:moveTo>
                      <a:pt x="0" y="0"/>
                    </a:moveTo>
                    <a:lnTo>
                      <a:pt x="440115" y="0"/>
                    </a:lnTo>
                    <a:lnTo>
                      <a:pt x="452263" y="212596"/>
                    </a:lnTo>
                    <a:lnTo>
                      <a:pt x="896246" y="1791906"/>
                    </a:lnTo>
                    <a:lnTo>
                      <a:pt x="1012" y="289727"/>
                    </a:lnTo>
                    <a:lnTo>
                      <a:pt x="0" y="289727"/>
                    </a:lnTo>
                    <a:lnTo>
                      <a:pt x="0" y="288030"/>
                    </a:lnTo>
                    <a:close/>
                  </a:path>
                </a:pathLst>
              </a:custGeom>
              <a:gradFill>
                <a:gsLst>
                  <a:gs pos="0">
                    <a:srgbClr val="D3D3D3"/>
                  </a:gs>
                  <a:gs pos="100000">
                    <a:srgbClr val="D3D3D3"/>
                  </a:gs>
                </a:gsLst>
                <a:lin ang="19800047"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52" name="Google Shape;452;p52"/>
              <p:cNvSpPr/>
              <p:nvPr/>
            </p:nvSpPr>
            <p:spPr>
              <a:xfrm>
                <a:off x="2397817" y="6070896"/>
                <a:ext cx="183661" cy="202522"/>
              </a:xfrm>
              <a:custGeom>
                <a:rect b="b" l="l" r="r" t="t"/>
                <a:pathLst>
                  <a:path extrusionOk="0" h="1800199" w="1791810">
                    <a:moveTo>
                      <a:pt x="229620" y="140779"/>
                    </a:moveTo>
                    <a:cubicBezTo>
                      <a:pt x="334730" y="140779"/>
                      <a:pt x="422984" y="212958"/>
                      <a:pt x="445844" y="310765"/>
                    </a:cubicBezTo>
                    <a:lnTo>
                      <a:pt x="454300" y="310765"/>
                    </a:lnTo>
                    <a:lnTo>
                      <a:pt x="462757" y="310765"/>
                    </a:lnTo>
                    <a:cubicBezTo>
                      <a:pt x="485617" y="212958"/>
                      <a:pt x="573869" y="140779"/>
                      <a:pt x="678980" y="140779"/>
                    </a:cubicBezTo>
                    <a:cubicBezTo>
                      <a:pt x="784090" y="140779"/>
                      <a:pt x="872344" y="212958"/>
                      <a:pt x="895204" y="310765"/>
                    </a:cubicBezTo>
                    <a:lnTo>
                      <a:pt x="903659" y="310765"/>
                    </a:lnTo>
                    <a:lnTo>
                      <a:pt x="903660" y="310765"/>
                    </a:lnTo>
                    <a:lnTo>
                      <a:pt x="912116" y="310765"/>
                    </a:lnTo>
                    <a:cubicBezTo>
                      <a:pt x="934976" y="212958"/>
                      <a:pt x="1023228" y="140779"/>
                      <a:pt x="1128339" y="140779"/>
                    </a:cubicBezTo>
                    <a:cubicBezTo>
                      <a:pt x="1233450" y="140779"/>
                      <a:pt x="1321703" y="212958"/>
                      <a:pt x="1344563" y="310765"/>
                    </a:cubicBezTo>
                    <a:lnTo>
                      <a:pt x="1353019" y="310765"/>
                    </a:lnTo>
                    <a:lnTo>
                      <a:pt x="1361476" y="310765"/>
                    </a:lnTo>
                    <a:cubicBezTo>
                      <a:pt x="1384336" y="212958"/>
                      <a:pt x="1472588" y="140779"/>
                      <a:pt x="1577699" y="140779"/>
                    </a:cubicBezTo>
                    <a:cubicBezTo>
                      <a:pt x="1680932" y="140779"/>
                      <a:pt x="1767904" y="210402"/>
                      <a:pt x="1791810" y="305762"/>
                    </a:cubicBezTo>
                    <a:lnTo>
                      <a:pt x="901188" y="1800199"/>
                    </a:lnTo>
                    <a:lnTo>
                      <a:pt x="13460" y="310615"/>
                    </a:lnTo>
                    <a:cubicBezTo>
                      <a:pt x="36351" y="212881"/>
                      <a:pt x="124565" y="140779"/>
                      <a:pt x="229620" y="140779"/>
                    </a:cubicBezTo>
                    <a:close/>
                    <a:moveTo>
                      <a:pt x="0" y="0"/>
                    </a:moveTo>
                    <a:lnTo>
                      <a:pt x="1" y="0"/>
                    </a:lnTo>
                    <a:lnTo>
                      <a:pt x="4940" y="0"/>
                    </a:lnTo>
                    <a:lnTo>
                      <a:pt x="4940" y="296318"/>
                    </a:lnTo>
                    <a:lnTo>
                      <a:pt x="1012" y="289727"/>
                    </a:lnTo>
                    <a:lnTo>
                      <a:pt x="1" y="289727"/>
                    </a:lnTo>
                    <a:lnTo>
                      <a:pt x="0" y="289727"/>
                    </a:lnTo>
                    <a:lnTo>
                      <a:pt x="0" y="288030"/>
                    </a:lnTo>
                    <a:close/>
                  </a:path>
                </a:pathLst>
              </a:custGeom>
              <a:gradFill>
                <a:gsLst>
                  <a:gs pos="0">
                    <a:srgbClr val="474747"/>
                  </a:gs>
                  <a:gs pos="15000">
                    <a:srgbClr val="474747"/>
                  </a:gs>
                  <a:gs pos="100000">
                    <a:srgbClr val="AFAFAF"/>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sp>
          <p:nvSpPr>
            <p:cNvPr id="453" name="Google Shape;453;p52"/>
            <p:cNvSpPr/>
            <p:nvPr/>
          </p:nvSpPr>
          <p:spPr>
            <a:xfrm rot="-7197814">
              <a:off x="5606666" y="4025694"/>
              <a:ext cx="988679" cy="1216835"/>
            </a:xfrm>
            <a:custGeom>
              <a:rect b="b" l="l" r="r" t="t"/>
              <a:pathLst>
                <a:path extrusionOk="0" h="1152128" w="936104">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rgbClr val="434343"/>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54" name="Google Shape;454;p52"/>
            <p:cNvSpPr/>
            <p:nvPr/>
          </p:nvSpPr>
          <p:spPr>
            <a:xfrm rot="4401216">
              <a:off x="5833827" y="2267139"/>
              <a:ext cx="972166" cy="1217480"/>
            </a:xfrm>
            <a:custGeom>
              <a:rect b="b" l="l" r="r" t="t"/>
              <a:pathLst>
                <a:path extrusionOk="0" h="1152128" w="936104">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rgbClr val="252738"/>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55" name="Google Shape;455;p52"/>
            <p:cNvSpPr/>
            <p:nvPr/>
          </p:nvSpPr>
          <p:spPr>
            <a:xfrm rot="8998898">
              <a:off x="6316470" y="3488418"/>
              <a:ext cx="973008" cy="1216835"/>
            </a:xfrm>
            <a:custGeom>
              <a:rect b="b" l="l" r="r" t="t"/>
              <a:pathLst>
                <a:path extrusionOk="0" h="1152128" w="936104">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rgbClr val="7030A0"/>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56" name="Google Shape;456;p52"/>
            <p:cNvSpPr/>
            <p:nvPr/>
          </p:nvSpPr>
          <p:spPr>
            <a:xfrm rot="-3005413">
              <a:off x="4851693" y="3081062"/>
              <a:ext cx="988513" cy="1216631"/>
            </a:xfrm>
            <a:custGeom>
              <a:rect b="b" l="l" r="r" t="t"/>
              <a:pathLst>
                <a:path extrusionOk="0" h="1152128" w="936104">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rgbClr val="7030A0"/>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sp>
        <p:nvSpPr>
          <p:cNvPr id="457" name="Google Shape;457;p52"/>
          <p:cNvSpPr txBox="1"/>
          <p:nvPr/>
        </p:nvSpPr>
        <p:spPr>
          <a:xfrm>
            <a:off x="5361468" y="1385389"/>
            <a:ext cx="624600" cy="484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700">
                <a:solidFill>
                  <a:srgbClr val="7030A0"/>
                </a:solidFill>
                <a:latin typeface="Arial"/>
                <a:ea typeface="Arial"/>
                <a:cs typeface="Arial"/>
                <a:sym typeface="Arial"/>
              </a:rPr>
              <a:t>02</a:t>
            </a:r>
            <a:endParaRPr b="1" sz="2700">
              <a:solidFill>
                <a:srgbClr val="7030A0"/>
              </a:solidFill>
              <a:latin typeface="Arial"/>
              <a:ea typeface="Arial"/>
              <a:cs typeface="Arial"/>
              <a:sym typeface="Arial"/>
            </a:endParaRPr>
          </a:p>
        </p:txBody>
      </p:sp>
      <p:sp>
        <p:nvSpPr>
          <p:cNvPr id="458" name="Google Shape;458;p52"/>
          <p:cNvSpPr txBox="1"/>
          <p:nvPr/>
        </p:nvSpPr>
        <p:spPr>
          <a:xfrm>
            <a:off x="3296363" y="3446839"/>
            <a:ext cx="624600" cy="484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700">
                <a:solidFill>
                  <a:srgbClr val="7030A0"/>
                </a:solidFill>
                <a:latin typeface="Arial"/>
                <a:ea typeface="Arial"/>
                <a:cs typeface="Arial"/>
                <a:sym typeface="Arial"/>
              </a:rPr>
              <a:t>0</a:t>
            </a:r>
            <a:r>
              <a:rPr b="1" lang="en" sz="2700">
                <a:solidFill>
                  <a:srgbClr val="7030A0"/>
                </a:solidFill>
                <a:latin typeface="Arial"/>
                <a:ea typeface="Arial"/>
                <a:cs typeface="Arial"/>
                <a:sym typeface="Arial"/>
              </a:rPr>
              <a:t>3</a:t>
            </a:r>
            <a:endParaRPr b="1" sz="2700">
              <a:solidFill>
                <a:srgbClr val="7030A0"/>
              </a:solidFill>
              <a:latin typeface="Arial"/>
              <a:ea typeface="Arial"/>
              <a:cs typeface="Arial"/>
              <a:sym typeface="Arial"/>
            </a:endParaRPr>
          </a:p>
        </p:txBody>
      </p:sp>
      <p:sp>
        <p:nvSpPr>
          <p:cNvPr id="459" name="Google Shape;459;p52"/>
          <p:cNvSpPr txBox="1"/>
          <p:nvPr/>
        </p:nvSpPr>
        <p:spPr>
          <a:xfrm>
            <a:off x="5702449" y="2903345"/>
            <a:ext cx="624600" cy="484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700">
                <a:solidFill>
                  <a:srgbClr val="252738"/>
                </a:solidFill>
                <a:latin typeface="Arial"/>
                <a:ea typeface="Arial"/>
                <a:cs typeface="Arial"/>
                <a:sym typeface="Arial"/>
              </a:rPr>
              <a:t>0</a:t>
            </a:r>
            <a:r>
              <a:rPr b="1" lang="en" sz="2700">
                <a:solidFill>
                  <a:srgbClr val="252738"/>
                </a:solidFill>
                <a:latin typeface="Arial"/>
                <a:ea typeface="Arial"/>
                <a:cs typeface="Arial"/>
                <a:sym typeface="Arial"/>
              </a:rPr>
              <a:t>4</a:t>
            </a:r>
            <a:endParaRPr b="1" sz="2700">
              <a:solidFill>
                <a:srgbClr val="252738"/>
              </a:solidFill>
              <a:latin typeface="Arial"/>
              <a:ea typeface="Arial"/>
              <a:cs typeface="Arial"/>
              <a:sym typeface="Arial"/>
            </a:endParaRPr>
          </a:p>
        </p:txBody>
      </p:sp>
      <p:sp>
        <p:nvSpPr>
          <p:cNvPr id="460" name="Google Shape;460;p52"/>
          <p:cNvSpPr txBox="1"/>
          <p:nvPr/>
        </p:nvSpPr>
        <p:spPr>
          <a:xfrm>
            <a:off x="5986075" y="1333750"/>
            <a:ext cx="2551500" cy="2976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2"/>
              </a:buClr>
              <a:buSzPts val="1100"/>
              <a:buFont typeface="Arial"/>
              <a:buNone/>
            </a:pPr>
            <a:r>
              <a:t/>
            </a:r>
            <a:endParaRPr b="1">
              <a:solidFill>
                <a:schemeClr val="dk1"/>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b="1" lang="en">
                <a:solidFill>
                  <a:schemeClr val="dk2"/>
                </a:solidFill>
                <a:highlight>
                  <a:srgbClr val="FFFFFF"/>
                </a:highlight>
                <a:latin typeface="Source Sans Pro"/>
                <a:ea typeface="Source Sans Pro"/>
                <a:cs typeface="Source Sans Pro"/>
                <a:sym typeface="Source Sans Pro"/>
              </a:rPr>
              <a:t>Dataset Enhancement</a:t>
            </a:r>
            <a:endParaRPr b="1">
              <a:solidFill>
                <a:schemeClr val="dk2"/>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b="1">
              <a:solidFill>
                <a:schemeClr val="dk1"/>
              </a:solidFill>
              <a:latin typeface="Raleway"/>
              <a:ea typeface="Raleway"/>
              <a:cs typeface="Raleway"/>
              <a:sym typeface="Raleway"/>
            </a:endParaRPr>
          </a:p>
        </p:txBody>
      </p:sp>
      <p:sp>
        <p:nvSpPr>
          <p:cNvPr id="461" name="Google Shape;461;p52"/>
          <p:cNvSpPr/>
          <p:nvPr/>
        </p:nvSpPr>
        <p:spPr>
          <a:xfrm>
            <a:off x="3513000" y="2326775"/>
            <a:ext cx="295778" cy="296231"/>
          </a:xfrm>
          <a:custGeom>
            <a:rect b="b" l="l" r="r" t="t"/>
            <a:pathLst>
              <a:path extrusionOk="0" h="3202496" w="3197597">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462" name="Google Shape;462;p52"/>
          <p:cNvSpPr/>
          <p:nvPr/>
        </p:nvSpPr>
        <p:spPr>
          <a:xfrm rot="-1334941">
            <a:off x="4576178" y="1618624"/>
            <a:ext cx="216087" cy="321714"/>
          </a:xfrm>
          <a:custGeom>
            <a:rect b="b" l="l" r="r" t="t"/>
            <a:pathLst>
              <a:path extrusionOk="0" h="7138182" w="3636337">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pic>
        <p:nvPicPr>
          <p:cNvPr id="463" name="Google Shape;463;p52"/>
          <p:cNvPicPr preferRelativeResize="0"/>
          <p:nvPr/>
        </p:nvPicPr>
        <p:blipFill>
          <a:blip r:embed="rId3">
            <a:alphaModFix/>
          </a:blip>
          <a:stretch>
            <a:fillRect/>
          </a:stretch>
        </p:blipFill>
        <p:spPr>
          <a:xfrm rot="-1924699">
            <a:off x="4848788" y="2663475"/>
            <a:ext cx="484800" cy="484800"/>
          </a:xfrm>
          <a:prstGeom prst="rect">
            <a:avLst/>
          </a:prstGeom>
          <a:noFill/>
          <a:ln>
            <a:noFill/>
          </a:ln>
        </p:spPr>
      </p:pic>
      <p:pic>
        <p:nvPicPr>
          <p:cNvPr id="464" name="Google Shape;464;p52"/>
          <p:cNvPicPr preferRelativeResize="0"/>
          <p:nvPr/>
        </p:nvPicPr>
        <p:blipFill>
          <a:blip r:embed="rId4">
            <a:alphaModFix/>
          </a:blip>
          <a:stretch>
            <a:fillRect/>
          </a:stretch>
        </p:blipFill>
        <p:spPr>
          <a:xfrm rot="-2260124">
            <a:off x="4172825" y="3163800"/>
            <a:ext cx="484800" cy="484800"/>
          </a:xfrm>
          <a:prstGeom prst="rect">
            <a:avLst/>
          </a:prstGeom>
          <a:noFill/>
          <a:ln>
            <a:noFill/>
          </a:ln>
        </p:spPr>
      </p:pic>
      <p:sp>
        <p:nvSpPr>
          <p:cNvPr id="465" name="Google Shape;465;p52"/>
          <p:cNvSpPr/>
          <p:nvPr/>
        </p:nvSpPr>
        <p:spPr>
          <a:xfrm>
            <a:off x="0" y="-25880"/>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466" name="Google Shape;466;p52"/>
          <p:cNvSpPr txBox="1"/>
          <p:nvPr>
            <p:ph type="title"/>
          </p:nvPr>
        </p:nvSpPr>
        <p:spPr>
          <a:xfrm>
            <a:off x="661500" y="125550"/>
            <a:ext cx="5764200" cy="587700"/>
          </a:xfrm>
          <a:prstGeom prst="rect">
            <a:avLst/>
          </a:prstGeom>
          <a:noFill/>
          <a:ln>
            <a:noFill/>
          </a:ln>
        </p:spPr>
        <p:txBody>
          <a:bodyPr anchorCtr="0" anchor="b" bIns="34275" lIns="0" spcFirstLastPara="1" rIns="0" wrap="square" tIns="34275">
            <a:normAutofit/>
          </a:bodyPr>
          <a:lstStyle/>
          <a:p>
            <a:pPr indent="0" lvl="0" marL="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Scope of Future Work</a:t>
            </a:r>
            <a:endParaRPr b="1" sz="2700">
              <a:solidFill>
                <a:schemeClr val="lt1"/>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0" name="Shape 470"/>
        <p:cNvGrpSpPr/>
        <p:nvPr/>
      </p:nvGrpSpPr>
      <p:grpSpPr>
        <a:xfrm>
          <a:off x="0" y="0"/>
          <a:ext cx="0" cy="0"/>
          <a:chOff x="0" y="0"/>
          <a:chExt cx="0" cy="0"/>
        </a:xfrm>
      </p:grpSpPr>
      <p:sp>
        <p:nvSpPr>
          <p:cNvPr id="471" name="Google Shape;471;p53"/>
          <p:cNvSpPr/>
          <p:nvPr/>
        </p:nvSpPr>
        <p:spPr>
          <a:xfrm>
            <a:off x="1" y="1290630"/>
            <a:ext cx="9144000" cy="27456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7200">
                <a:solidFill>
                  <a:schemeClr val="lt1"/>
                </a:solidFill>
                <a:latin typeface="Raleway"/>
                <a:ea typeface="Raleway"/>
                <a:cs typeface="Raleway"/>
                <a:sym typeface="Raleway"/>
              </a:rPr>
              <a:t>THANK YOU</a:t>
            </a:r>
            <a:endParaRPr sz="7200">
              <a:solidFill>
                <a:schemeClr val="lt1"/>
              </a:solidFill>
              <a:latin typeface="Raleway"/>
              <a:ea typeface="Raleway"/>
              <a:cs typeface="Raleway"/>
              <a:sym typeface="Raleway"/>
            </a:endParaRPr>
          </a:p>
        </p:txBody>
      </p:sp>
      <p:sp>
        <p:nvSpPr>
          <p:cNvPr id="472" name="Google Shape;472;p53"/>
          <p:cNvSpPr txBox="1"/>
          <p:nvPr>
            <p:ph type="title"/>
          </p:nvPr>
        </p:nvSpPr>
        <p:spPr>
          <a:xfrm>
            <a:off x="828674" y="288047"/>
            <a:ext cx="2002200" cy="587700"/>
          </a:xfrm>
          <a:prstGeom prst="rect">
            <a:avLst/>
          </a:prstGeom>
          <a:noFill/>
          <a:ln>
            <a:noFill/>
          </a:ln>
        </p:spPr>
        <p:txBody>
          <a:bodyPr anchorCtr="0" anchor="b" bIns="34275" lIns="0" spcFirstLastPara="1" rIns="0" wrap="square" tIns="34275">
            <a:normAutofit/>
          </a:bodyPr>
          <a:lstStyle/>
          <a:p>
            <a:pPr indent="0" lvl="0" marL="0" rtl="0" algn="l">
              <a:lnSpc>
                <a:spcPct val="90000"/>
              </a:lnSpc>
              <a:spcBef>
                <a:spcPts val="0"/>
              </a:spcBef>
              <a:spcAft>
                <a:spcPts val="0"/>
              </a:spcAft>
              <a:buClr>
                <a:schemeClr val="lt1"/>
              </a:buClr>
              <a:buSzPts val="2100"/>
              <a:buFont typeface="Libre Baskerville"/>
              <a:buNone/>
            </a:pPr>
            <a:r>
              <a:rPr b="1" lang="en">
                <a:solidFill>
                  <a:schemeClr val="lt1"/>
                </a:solidFill>
                <a:latin typeface="Libre Baskerville"/>
                <a:ea typeface="Libre Baskerville"/>
                <a:cs typeface="Libre Baskerville"/>
                <a:sym typeface="Libre Baskerville"/>
              </a:rPr>
              <a:t>References</a:t>
            </a:r>
            <a:endParaRPr b="1">
              <a:solidFill>
                <a:schemeClr val="lt1"/>
              </a:solidFill>
              <a:latin typeface="Libre Baskerville"/>
              <a:ea typeface="Libre Baskerville"/>
              <a:cs typeface="Libre Baskerville"/>
              <a:sym typeface="Libre Baskerville"/>
            </a:endParaRPr>
          </a:p>
        </p:txBody>
      </p:sp>
      <p:sp>
        <p:nvSpPr>
          <p:cNvPr id="473" name="Google Shape;473;p53"/>
          <p:cNvSpPr/>
          <p:nvPr/>
        </p:nvSpPr>
        <p:spPr>
          <a:xfrm>
            <a:off x="2286000" y="1981445"/>
            <a:ext cx="4572000" cy="258000"/>
          </a:xfrm>
          <a:prstGeom prst="rect">
            <a:avLst/>
          </a:prstGeom>
          <a:noFill/>
          <a:ln>
            <a:noFill/>
          </a:ln>
        </p:spPr>
        <p:txBody>
          <a:bodyPr anchorCtr="0" anchor="t" bIns="34275" lIns="68575" spcFirstLastPara="1" rIns="68575" wrap="square" tIns="34275">
            <a:noAutofit/>
          </a:bodyPr>
          <a:lstStyle/>
          <a:p>
            <a:pPr indent="-228600" lvl="0" marL="228600" marR="0" rtl="0" algn="l">
              <a:lnSpc>
                <a:spcPct val="107000"/>
              </a:lnSpc>
              <a:spcBef>
                <a:spcPts val="0"/>
              </a:spcBef>
              <a:spcAft>
                <a:spcPts val="0"/>
              </a:spcAft>
              <a:buNone/>
            </a:pPr>
            <a:r>
              <a:t/>
            </a:r>
            <a:endParaRPr sz="1200">
              <a:solidFill>
                <a:schemeClr val="dk1"/>
              </a:solidFill>
              <a:latin typeface="Calibri"/>
              <a:ea typeface="Calibri"/>
              <a:cs typeface="Calibri"/>
              <a:sym typeface="Calibri"/>
            </a:endParaRPr>
          </a:p>
        </p:txBody>
      </p:sp>
      <p:sp>
        <p:nvSpPr>
          <p:cNvPr id="474" name="Google Shape;474;p53"/>
          <p:cNvSpPr/>
          <p:nvPr/>
        </p:nvSpPr>
        <p:spPr>
          <a:xfrm>
            <a:off x="2286000" y="1290630"/>
            <a:ext cx="4572000" cy="348600"/>
          </a:xfrm>
          <a:prstGeom prst="rect">
            <a:avLst/>
          </a:prstGeom>
          <a:noFill/>
          <a:ln>
            <a:noFill/>
          </a:ln>
        </p:spPr>
        <p:txBody>
          <a:bodyPr anchorCtr="0" anchor="t" bIns="34275" lIns="68575" spcFirstLastPara="1" rIns="68575" wrap="square" tIns="34275">
            <a:noAutofit/>
          </a:bodyPr>
          <a:lstStyle/>
          <a:p>
            <a:pPr indent="-228600" lvl="0" marL="228600" marR="0" rtl="0" algn="l">
              <a:lnSpc>
                <a:spcPct val="150000"/>
              </a:lnSpc>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5" name="Shape 225"/>
        <p:cNvGrpSpPr/>
        <p:nvPr/>
      </p:nvGrpSpPr>
      <p:grpSpPr>
        <a:xfrm>
          <a:off x="0" y="0"/>
          <a:ext cx="0" cy="0"/>
          <a:chOff x="0" y="0"/>
          <a:chExt cx="0" cy="0"/>
        </a:xfrm>
      </p:grpSpPr>
      <p:sp>
        <p:nvSpPr>
          <p:cNvPr id="226" name="Google Shape;226;p31"/>
          <p:cNvSpPr/>
          <p:nvPr/>
        </p:nvSpPr>
        <p:spPr>
          <a:xfrm>
            <a:off x="0" y="-60341"/>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227" name="Google Shape;227;p31"/>
          <p:cNvSpPr txBox="1"/>
          <p:nvPr>
            <p:ph type="title"/>
          </p:nvPr>
        </p:nvSpPr>
        <p:spPr>
          <a:xfrm>
            <a:off x="661500" y="125550"/>
            <a:ext cx="5764200" cy="587700"/>
          </a:xfrm>
          <a:prstGeom prst="rect">
            <a:avLst/>
          </a:prstGeom>
          <a:noFill/>
          <a:ln>
            <a:noFill/>
          </a:ln>
        </p:spPr>
        <p:txBody>
          <a:bodyPr anchorCtr="0" anchor="b" bIns="34275" lIns="0" spcFirstLastPara="1" rIns="0" wrap="square" tIns="34275">
            <a:normAutofit/>
          </a:bodyPr>
          <a:lstStyle/>
          <a:p>
            <a:pPr indent="0" lvl="0" marL="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Air Pollution Propagation</a:t>
            </a:r>
            <a:endParaRPr b="1" sz="2700">
              <a:solidFill>
                <a:schemeClr val="lt1"/>
              </a:solidFill>
              <a:latin typeface="Raleway"/>
              <a:ea typeface="Raleway"/>
              <a:cs typeface="Raleway"/>
              <a:sym typeface="Raleway"/>
            </a:endParaRPr>
          </a:p>
        </p:txBody>
      </p:sp>
      <p:sp>
        <p:nvSpPr>
          <p:cNvPr id="228" name="Google Shape;228;p31"/>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99999"/>
                </a:solidFill>
              </a:rPr>
              <a:t>Image sources: </a:t>
            </a:r>
            <a:r>
              <a:rPr lang="en" sz="900" u="sng">
                <a:solidFill>
                  <a:srgbClr val="999999"/>
                </a:solidFill>
                <a:hlinkClick r:id="rId3">
                  <a:extLst>
                    <a:ext uri="{A12FA001-AC4F-418D-AE19-62706E023703}">
                      <ahyp:hlinkClr val="tx"/>
                    </a:ext>
                  </a:extLst>
                </a:hlinkClick>
              </a:rPr>
              <a:t>https://www.flaticon.com/</a:t>
            </a:r>
            <a:r>
              <a:rPr lang="en" sz="900">
                <a:solidFill>
                  <a:srgbClr val="999999"/>
                </a:solidFill>
              </a:rPr>
              <a:t> </a:t>
            </a:r>
            <a:endParaRPr sz="900">
              <a:solidFill>
                <a:srgbClr val="999999"/>
              </a:solidFill>
            </a:endParaRPr>
          </a:p>
        </p:txBody>
      </p:sp>
      <p:pic>
        <p:nvPicPr>
          <p:cNvPr id="229" name="Google Shape;229;p31"/>
          <p:cNvPicPr preferRelativeResize="0"/>
          <p:nvPr/>
        </p:nvPicPr>
        <p:blipFill rotWithShape="1">
          <a:blip r:embed="rId4">
            <a:alphaModFix/>
          </a:blip>
          <a:srcRect b="0" l="0" r="35687" t="0"/>
          <a:stretch/>
        </p:blipFill>
        <p:spPr>
          <a:xfrm>
            <a:off x="439300" y="1243375"/>
            <a:ext cx="3770675" cy="1929625"/>
          </a:xfrm>
          <a:prstGeom prst="rect">
            <a:avLst/>
          </a:prstGeom>
          <a:noFill/>
          <a:ln>
            <a:noFill/>
          </a:ln>
        </p:spPr>
      </p:pic>
      <p:sp>
        <p:nvSpPr>
          <p:cNvPr id="230" name="Google Shape;230;p31"/>
          <p:cNvSpPr txBox="1"/>
          <p:nvPr/>
        </p:nvSpPr>
        <p:spPr>
          <a:xfrm>
            <a:off x="4522050" y="1074200"/>
            <a:ext cx="4263900" cy="2809800"/>
          </a:xfrm>
          <a:prstGeom prst="rect">
            <a:avLst/>
          </a:prstGeom>
          <a:noFill/>
          <a:ln>
            <a:noFill/>
          </a:ln>
        </p:spPr>
        <p:txBody>
          <a:bodyPr anchorCtr="0" anchor="t" bIns="91425" lIns="91425" spcFirstLastPara="1" rIns="91425" wrap="square" tIns="91425">
            <a:noAutofit/>
          </a:bodyPr>
          <a:lstStyle/>
          <a:p>
            <a:pPr indent="-311150" lvl="0" marL="457200" rtl="0" algn="l">
              <a:lnSpc>
                <a:spcPct val="95000"/>
              </a:lnSpc>
              <a:spcBef>
                <a:spcPts val="0"/>
              </a:spcBef>
              <a:spcAft>
                <a:spcPts val="0"/>
              </a:spcAft>
              <a:buClr>
                <a:schemeClr val="dk2"/>
              </a:buClr>
              <a:buSzPts val="1300"/>
              <a:buChar char="❏"/>
            </a:pPr>
            <a:r>
              <a:rPr lang="en" sz="1300">
                <a:solidFill>
                  <a:schemeClr val="dk2"/>
                </a:solidFill>
              </a:rPr>
              <a:t>Different sensor(location) sense the same activity at </a:t>
            </a:r>
            <a:r>
              <a:rPr b="1" lang="en" sz="1300">
                <a:solidFill>
                  <a:schemeClr val="dk2"/>
                </a:solidFill>
              </a:rPr>
              <a:t>different time</a:t>
            </a:r>
            <a:r>
              <a:rPr lang="en" sz="1300">
                <a:solidFill>
                  <a:schemeClr val="dk2"/>
                </a:solidFill>
              </a:rPr>
              <a:t>. How </a:t>
            </a:r>
            <a:r>
              <a:rPr b="1" lang="en" sz="1300">
                <a:solidFill>
                  <a:schemeClr val="dk2"/>
                </a:solidFill>
              </a:rPr>
              <a:t>Real time ?</a:t>
            </a:r>
            <a:endParaRPr b="1" sz="1300">
              <a:solidFill>
                <a:schemeClr val="dk2"/>
              </a:solidFill>
            </a:endParaRPr>
          </a:p>
          <a:p>
            <a:pPr indent="-311150" lvl="0" marL="457200" rtl="0" algn="l">
              <a:lnSpc>
                <a:spcPct val="95000"/>
              </a:lnSpc>
              <a:spcBef>
                <a:spcPts val="0"/>
              </a:spcBef>
              <a:spcAft>
                <a:spcPts val="0"/>
              </a:spcAft>
              <a:buClr>
                <a:schemeClr val="dk2"/>
              </a:buClr>
              <a:buSzPts val="1300"/>
              <a:buChar char="❏"/>
            </a:pPr>
            <a:r>
              <a:rPr lang="en" sz="1300">
                <a:solidFill>
                  <a:schemeClr val="dk2"/>
                </a:solidFill>
              </a:rPr>
              <a:t>Can we </a:t>
            </a:r>
            <a:r>
              <a:rPr b="1" lang="en" sz="1300">
                <a:solidFill>
                  <a:schemeClr val="dk2"/>
                </a:solidFill>
              </a:rPr>
              <a:t>exploit</a:t>
            </a:r>
            <a:r>
              <a:rPr lang="en" sz="1300">
                <a:solidFill>
                  <a:schemeClr val="dk2"/>
                </a:solidFill>
              </a:rPr>
              <a:t> </a:t>
            </a:r>
            <a:r>
              <a:rPr b="1" lang="en" sz="1300">
                <a:solidFill>
                  <a:schemeClr val="dk2"/>
                </a:solidFill>
              </a:rPr>
              <a:t>the</a:t>
            </a:r>
            <a:r>
              <a:rPr lang="en" sz="1300">
                <a:solidFill>
                  <a:schemeClr val="dk2"/>
                </a:solidFill>
              </a:rPr>
              <a:t> </a:t>
            </a:r>
            <a:r>
              <a:rPr b="1" lang="en" sz="1300">
                <a:solidFill>
                  <a:schemeClr val="dk2"/>
                </a:solidFill>
              </a:rPr>
              <a:t>location specific informations</a:t>
            </a:r>
            <a:r>
              <a:rPr lang="en" sz="1300">
                <a:solidFill>
                  <a:schemeClr val="dk2"/>
                </a:solidFill>
              </a:rPr>
              <a:t> from the different areas of the house to keep a </a:t>
            </a:r>
            <a:r>
              <a:rPr b="1" lang="en" sz="1300">
                <a:solidFill>
                  <a:schemeClr val="dk2"/>
                </a:solidFill>
              </a:rPr>
              <a:t>global context</a:t>
            </a:r>
            <a:r>
              <a:rPr lang="en" sz="1300">
                <a:solidFill>
                  <a:schemeClr val="dk2"/>
                </a:solidFill>
              </a:rPr>
              <a:t>?</a:t>
            </a:r>
            <a:endParaRPr sz="1300">
              <a:solidFill>
                <a:schemeClr val="dk2"/>
              </a:solidFill>
            </a:endParaRPr>
          </a:p>
          <a:p>
            <a:pPr indent="-311150" lvl="0" marL="457200" rtl="0" algn="l">
              <a:lnSpc>
                <a:spcPct val="95000"/>
              </a:lnSpc>
              <a:spcBef>
                <a:spcPts val="0"/>
              </a:spcBef>
              <a:spcAft>
                <a:spcPts val="0"/>
              </a:spcAft>
              <a:buClr>
                <a:schemeClr val="dk2"/>
              </a:buClr>
              <a:buSzPts val="1300"/>
              <a:buChar char="❏"/>
            </a:pPr>
            <a:r>
              <a:rPr lang="en" sz="1300">
                <a:solidFill>
                  <a:schemeClr val="dk2"/>
                </a:solidFill>
              </a:rPr>
              <a:t>How it can help?</a:t>
            </a:r>
            <a:endParaRPr sz="1300">
              <a:solidFill>
                <a:schemeClr val="dk2"/>
              </a:solidFill>
            </a:endParaRPr>
          </a:p>
          <a:p>
            <a:pPr indent="-311150" lvl="1" marL="914400" rtl="0" algn="l">
              <a:lnSpc>
                <a:spcPct val="95000"/>
              </a:lnSpc>
              <a:spcBef>
                <a:spcPts val="0"/>
              </a:spcBef>
              <a:spcAft>
                <a:spcPts val="0"/>
              </a:spcAft>
              <a:buClr>
                <a:schemeClr val="dk2"/>
              </a:buClr>
              <a:buSzPts val="1300"/>
              <a:buChar char="❏"/>
            </a:pPr>
            <a:r>
              <a:rPr lang="en" sz="1300">
                <a:solidFill>
                  <a:schemeClr val="dk2"/>
                </a:solidFill>
              </a:rPr>
              <a:t>Air management strategies eg. </a:t>
            </a:r>
            <a:r>
              <a:rPr b="1" lang="en" sz="1300">
                <a:solidFill>
                  <a:schemeClr val="dk2"/>
                </a:solidFill>
              </a:rPr>
              <a:t>exhaust</a:t>
            </a:r>
            <a:r>
              <a:rPr lang="en" sz="1300">
                <a:solidFill>
                  <a:schemeClr val="dk2"/>
                </a:solidFill>
              </a:rPr>
              <a:t> on/off</a:t>
            </a:r>
            <a:endParaRPr sz="1300">
              <a:solidFill>
                <a:schemeClr val="dk2"/>
              </a:solidFill>
            </a:endParaRPr>
          </a:p>
          <a:p>
            <a:pPr indent="-311150" lvl="1" marL="914400" rtl="0" algn="l">
              <a:lnSpc>
                <a:spcPct val="95000"/>
              </a:lnSpc>
              <a:spcBef>
                <a:spcPts val="0"/>
              </a:spcBef>
              <a:spcAft>
                <a:spcPts val="0"/>
              </a:spcAft>
              <a:buClr>
                <a:schemeClr val="dk2"/>
              </a:buClr>
              <a:buSzPts val="1300"/>
              <a:buChar char="❏"/>
            </a:pPr>
            <a:r>
              <a:rPr lang="en" sz="1300">
                <a:solidFill>
                  <a:schemeClr val="dk2"/>
                </a:solidFill>
              </a:rPr>
              <a:t>Preventive actions eg. </a:t>
            </a:r>
            <a:r>
              <a:rPr b="1" lang="en" sz="1300">
                <a:solidFill>
                  <a:schemeClr val="dk2"/>
                </a:solidFill>
              </a:rPr>
              <a:t>fire</a:t>
            </a:r>
            <a:endParaRPr b="1" sz="1300">
              <a:solidFill>
                <a:schemeClr val="dk2"/>
              </a:solidFill>
            </a:endParaRPr>
          </a:p>
          <a:p>
            <a:pPr indent="-311150" lvl="0" marL="457200" rtl="0" algn="l">
              <a:lnSpc>
                <a:spcPct val="95000"/>
              </a:lnSpc>
              <a:spcBef>
                <a:spcPts val="0"/>
              </a:spcBef>
              <a:spcAft>
                <a:spcPts val="0"/>
              </a:spcAft>
              <a:buClr>
                <a:schemeClr val="dk2"/>
              </a:buClr>
              <a:buSzPts val="1300"/>
              <a:buChar char="❏"/>
            </a:pPr>
            <a:r>
              <a:rPr lang="en" sz="1300">
                <a:solidFill>
                  <a:schemeClr val="dk2"/>
                </a:solidFill>
              </a:rPr>
              <a:t>current monitoring systems lack the capability to track propagation patterns or provide timely, coordinated responses</a:t>
            </a:r>
            <a:endParaRPr sz="1300">
              <a:solidFill>
                <a:schemeClr val="dk2"/>
              </a:solidFill>
            </a:endParaRPr>
          </a:p>
        </p:txBody>
      </p:sp>
      <p:pic>
        <p:nvPicPr>
          <p:cNvPr id="231" name="Google Shape;231;p31"/>
          <p:cNvPicPr preferRelativeResize="0"/>
          <p:nvPr/>
        </p:nvPicPr>
        <p:blipFill rotWithShape="1">
          <a:blip r:embed="rId5">
            <a:alphaModFix/>
          </a:blip>
          <a:srcRect b="0" l="27733" r="22670" t="11386"/>
          <a:stretch/>
        </p:blipFill>
        <p:spPr>
          <a:xfrm>
            <a:off x="439300" y="3703125"/>
            <a:ext cx="1876200" cy="1054975"/>
          </a:xfrm>
          <a:prstGeom prst="rect">
            <a:avLst/>
          </a:prstGeom>
          <a:noFill/>
          <a:ln>
            <a:noFill/>
          </a:ln>
        </p:spPr>
      </p:pic>
      <p:pic>
        <p:nvPicPr>
          <p:cNvPr id="232" name="Google Shape;232;p31"/>
          <p:cNvPicPr preferRelativeResize="0"/>
          <p:nvPr/>
        </p:nvPicPr>
        <p:blipFill>
          <a:blip r:embed="rId6">
            <a:alphaModFix/>
          </a:blip>
          <a:stretch>
            <a:fillRect/>
          </a:stretch>
        </p:blipFill>
        <p:spPr>
          <a:xfrm>
            <a:off x="2443625" y="3703125"/>
            <a:ext cx="1876201" cy="1054975"/>
          </a:xfrm>
          <a:prstGeom prst="rect">
            <a:avLst/>
          </a:prstGeom>
          <a:noFill/>
          <a:ln>
            <a:noFill/>
          </a:ln>
        </p:spPr>
      </p:pic>
      <p:pic>
        <p:nvPicPr>
          <p:cNvPr id="233" name="Google Shape;233;p31"/>
          <p:cNvPicPr preferRelativeResize="0"/>
          <p:nvPr/>
        </p:nvPicPr>
        <p:blipFill rotWithShape="1">
          <a:blip r:embed="rId7">
            <a:alphaModFix/>
          </a:blip>
          <a:srcRect b="0" l="13742" r="18295" t="0"/>
          <a:stretch/>
        </p:blipFill>
        <p:spPr>
          <a:xfrm>
            <a:off x="4447950" y="3703125"/>
            <a:ext cx="2024243" cy="105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7" name="Shape 237"/>
        <p:cNvGrpSpPr/>
        <p:nvPr/>
      </p:nvGrpSpPr>
      <p:grpSpPr>
        <a:xfrm>
          <a:off x="0" y="0"/>
          <a:ext cx="0" cy="0"/>
          <a:chOff x="0" y="0"/>
          <a:chExt cx="0" cy="0"/>
        </a:xfrm>
      </p:grpSpPr>
      <p:sp>
        <p:nvSpPr>
          <p:cNvPr id="238" name="Google Shape;238;p32"/>
          <p:cNvSpPr/>
          <p:nvPr/>
        </p:nvSpPr>
        <p:spPr>
          <a:xfrm>
            <a:off x="0" y="-60341"/>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239" name="Google Shape;239;p32"/>
          <p:cNvSpPr txBox="1"/>
          <p:nvPr>
            <p:ph type="title"/>
          </p:nvPr>
        </p:nvSpPr>
        <p:spPr>
          <a:xfrm>
            <a:off x="661500" y="125550"/>
            <a:ext cx="5764200" cy="587700"/>
          </a:xfrm>
          <a:prstGeom prst="rect">
            <a:avLst/>
          </a:prstGeom>
          <a:noFill/>
          <a:ln>
            <a:noFill/>
          </a:ln>
        </p:spPr>
        <p:txBody>
          <a:bodyPr anchorCtr="0" anchor="b" bIns="34275" lIns="0" spcFirstLastPara="1" rIns="0" wrap="square" tIns="34275">
            <a:normAutofit/>
          </a:bodyPr>
          <a:lstStyle/>
          <a:p>
            <a:pPr indent="0" lvl="0" marL="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Air Pollution Propagation</a:t>
            </a:r>
            <a:endParaRPr b="1" sz="2700">
              <a:solidFill>
                <a:schemeClr val="lt1"/>
              </a:solidFill>
              <a:latin typeface="Raleway"/>
              <a:ea typeface="Raleway"/>
              <a:cs typeface="Raleway"/>
              <a:sym typeface="Raleway"/>
            </a:endParaRPr>
          </a:p>
        </p:txBody>
      </p:sp>
      <p:sp>
        <p:nvSpPr>
          <p:cNvPr id="240" name="Google Shape;240;p32"/>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99999"/>
                </a:solidFill>
              </a:rPr>
              <a:t>Image sources: </a:t>
            </a:r>
            <a:r>
              <a:rPr lang="en" sz="900" u="sng">
                <a:solidFill>
                  <a:srgbClr val="999999"/>
                </a:solidFill>
                <a:hlinkClick r:id="rId3">
                  <a:extLst>
                    <a:ext uri="{A12FA001-AC4F-418D-AE19-62706E023703}">
                      <ahyp:hlinkClr val="tx"/>
                    </a:ext>
                  </a:extLst>
                </a:hlinkClick>
              </a:rPr>
              <a:t>https://www.flaticon.com/</a:t>
            </a:r>
            <a:r>
              <a:rPr lang="en" sz="900">
                <a:solidFill>
                  <a:srgbClr val="999999"/>
                </a:solidFill>
              </a:rPr>
              <a:t> </a:t>
            </a:r>
            <a:endParaRPr sz="900">
              <a:solidFill>
                <a:srgbClr val="999999"/>
              </a:solidFill>
            </a:endParaRPr>
          </a:p>
        </p:txBody>
      </p:sp>
      <p:pic>
        <p:nvPicPr>
          <p:cNvPr id="241" name="Google Shape;241;p32"/>
          <p:cNvPicPr preferRelativeResize="0"/>
          <p:nvPr/>
        </p:nvPicPr>
        <p:blipFill rotWithShape="1">
          <a:blip r:embed="rId4">
            <a:alphaModFix/>
          </a:blip>
          <a:srcRect b="0" l="0" r="35687" t="0"/>
          <a:stretch/>
        </p:blipFill>
        <p:spPr>
          <a:xfrm>
            <a:off x="477675" y="2179775"/>
            <a:ext cx="3770675" cy="1929625"/>
          </a:xfrm>
          <a:prstGeom prst="rect">
            <a:avLst/>
          </a:prstGeom>
          <a:noFill/>
          <a:ln>
            <a:noFill/>
          </a:ln>
        </p:spPr>
      </p:pic>
      <p:sp>
        <p:nvSpPr>
          <p:cNvPr id="242" name="Google Shape;242;p32"/>
          <p:cNvSpPr txBox="1"/>
          <p:nvPr/>
        </p:nvSpPr>
        <p:spPr>
          <a:xfrm>
            <a:off x="4451425" y="1673700"/>
            <a:ext cx="4373100" cy="3146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300">
                <a:solidFill>
                  <a:schemeClr val="dk2"/>
                </a:solidFill>
              </a:rPr>
              <a:t>How?</a:t>
            </a:r>
            <a:endParaRPr b="1" sz="1300">
              <a:solidFill>
                <a:schemeClr val="dk2"/>
              </a:solidFill>
            </a:endParaRPr>
          </a:p>
          <a:p>
            <a:pPr indent="-311150" lvl="0" marL="457200" rtl="0" algn="l">
              <a:lnSpc>
                <a:spcPct val="115000"/>
              </a:lnSpc>
              <a:spcBef>
                <a:spcPts val="1200"/>
              </a:spcBef>
              <a:spcAft>
                <a:spcPts val="0"/>
              </a:spcAft>
              <a:buClr>
                <a:schemeClr val="dk2"/>
              </a:buClr>
              <a:buSzPts val="1300"/>
              <a:buChar char="❏"/>
            </a:pPr>
            <a:r>
              <a:rPr lang="en" sz="1300">
                <a:solidFill>
                  <a:schemeClr val="dk2"/>
                </a:solidFill>
              </a:rPr>
              <a:t>ESP32-based monitoring device (DALTON</a:t>
            </a:r>
            <a:r>
              <a:rPr baseline="30000" lang="en" sz="1300">
                <a:solidFill>
                  <a:schemeClr val="dk2"/>
                </a:solidFill>
              </a:rPr>
              <a:t>[1]</a:t>
            </a:r>
            <a:r>
              <a:rPr lang="en" sz="1300">
                <a:solidFill>
                  <a:schemeClr val="dk2"/>
                </a:solidFill>
              </a:rPr>
              <a:t>)</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consistent global context across all monitors</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SetCVRDT (Conflict-free Replicated Data Type)</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b="1" lang="en" sz="1300">
                <a:solidFill>
                  <a:schemeClr val="dk2"/>
                </a:solidFill>
              </a:rPr>
              <a:t>prediction updated</a:t>
            </a:r>
            <a:r>
              <a:rPr lang="en" sz="1300">
                <a:solidFill>
                  <a:schemeClr val="dk2"/>
                </a:solidFill>
              </a:rPr>
              <a:t> by each node with time.</a:t>
            </a:r>
            <a:br>
              <a:rPr lang="en" sz="1300">
                <a:solidFill>
                  <a:schemeClr val="dk2"/>
                </a:solidFill>
              </a:rPr>
            </a:br>
            <a:r>
              <a:rPr b="1" lang="en" sz="1300">
                <a:solidFill>
                  <a:schemeClr val="dk2"/>
                </a:solidFill>
              </a:rPr>
              <a:t>Sequence of updates</a:t>
            </a:r>
            <a:r>
              <a:rPr lang="en" sz="1300">
                <a:solidFill>
                  <a:schemeClr val="dk2"/>
                </a:solidFill>
              </a:rPr>
              <a:t> may not be same.</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distributed coordination and decision making</a:t>
            </a:r>
            <a:r>
              <a:rPr lang="en" sz="1300">
                <a:solidFill>
                  <a:schemeClr val="dk2"/>
                </a:solidFill>
              </a:rPr>
              <a:t> </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Raft consensus algorithm</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ESP-32  - </a:t>
            </a:r>
            <a:r>
              <a:rPr b="1" lang="en" sz="1300">
                <a:solidFill>
                  <a:schemeClr val="dk2"/>
                </a:solidFill>
              </a:rPr>
              <a:t>Limited resources</a:t>
            </a:r>
            <a:r>
              <a:rPr lang="en" sz="1300">
                <a:solidFill>
                  <a:schemeClr val="dk2"/>
                </a:solidFill>
              </a:rPr>
              <a:t> </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Different decision making </a:t>
            </a:r>
            <a:r>
              <a:rPr b="1" lang="en" sz="1300">
                <a:solidFill>
                  <a:schemeClr val="dk2"/>
                </a:solidFill>
              </a:rPr>
              <a:t>(lagging behind)</a:t>
            </a:r>
            <a:endParaRPr b="1"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ML models to predict real-time activity </a:t>
            </a:r>
            <a:r>
              <a:rPr lang="en" sz="1300">
                <a:solidFill>
                  <a:schemeClr val="dk2"/>
                </a:solidFill>
              </a:rPr>
              <a:t>detection </a:t>
            </a:r>
            <a:endParaRPr sz="1300">
              <a:solidFill>
                <a:schemeClr val="dk2"/>
              </a:solidFill>
            </a:endParaRPr>
          </a:p>
        </p:txBody>
      </p:sp>
      <p:sp>
        <p:nvSpPr>
          <p:cNvPr id="243" name="Google Shape;243;p32"/>
          <p:cNvSpPr txBox="1"/>
          <p:nvPr/>
        </p:nvSpPr>
        <p:spPr>
          <a:xfrm>
            <a:off x="320850" y="1090775"/>
            <a:ext cx="7238700" cy="8772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500"/>
              <a:t>Develop</a:t>
            </a:r>
            <a:r>
              <a:rPr lang="en" sz="1500"/>
              <a:t> distributed system architecture that transforms standalone air quality monitors into a coordinated network of air </a:t>
            </a:r>
            <a:r>
              <a:rPr lang="en" sz="1500">
                <a:solidFill>
                  <a:schemeClr val="dk2"/>
                </a:solidFill>
              </a:rPr>
              <a:t>quality monitors</a:t>
            </a:r>
            <a:r>
              <a:rPr lang="en" sz="1500"/>
              <a:t>.</a:t>
            </a:r>
            <a:endParaRPr sz="1500"/>
          </a:p>
          <a:p>
            <a:pPr indent="0" lvl="0" marL="0" rtl="0" algn="l">
              <a:spcBef>
                <a:spcPts val="0"/>
              </a:spcBef>
              <a:spcAft>
                <a:spcPts val="0"/>
              </a:spcAft>
              <a:buNone/>
            </a:pPr>
            <a:r>
              <a:t/>
            </a:r>
            <a:endParaRPr sz="1500"/>
          </a:p>
        </p:txBody>
      </p:sp>
      <p:sp>
        <p:nvSpPr>
          <p:cNvPr id="244" name="Google Shape;244;p32"/>
          <p:cNvSpPr txBox="1"/>
          <p:nvPr/>
        </p:nvSpPr>
        <p:spPr>
          <a:xfrm>
            <a:off x="311700" y="882566"/>
            <a:ext cx="2011500" cy="215400"/>
          </a:xfrm>
          <a:prstGeom prst="rect">
            <a:avLst/>
          </a:prstGeom>
          <a:solidFill>
            <a:srgbClr val="FF9900"/>
          </a:solidFill>
          <a:ln>
            <a:noFill/>
          </a:ln>
        </p:spPr>
        <p:txBody>
          <a:bodyPr anchorCtr="0" anchor="t" bIns="0" lIns="0" spcFirstLastPara="1" rIns="0" wrap="square" tIns="0">
            <a:spAutoFit/>
          </a:bodyPr>
          <a:lstStyle/>
          <a:p>
            <a:pPr indent="0" lvl="0" marL="0" rtl="0" algn="ctr">
              <a:spcBef>
                <a:spcPts val="0"/>
              </a:spcBef>
              <a:spcAft>
                <a:spcPts val="0"/>
              </a:spcAft>
              <a:buNone/>
            </a:pPr>
            <a:r>
              <a:rPr b="1" lang="en">
                <a:solidFill>
                  <a:schemeClr val="dk2"/>
                </a:solidFill>
              </a:rPr>
              <a:t> Objective of the study</a:t>
            </a:r>
            <a:endParaRPr b="1">
              <a:solidFill>
                <a:schemeClr val="dk2"/>
              </a:solidFill>
            </a:endParaRPr>
          </a:p>
        </p:txBody>
      </p:sp>
      <p:sp>
        <p:nvSpPr>
          <p:cNvPr id="245" name="Google Shape;245;p32"/>
          <p:cNvSpPr txBox="1"/>
          <p:nvPr/>
        </p:nvSpPr>
        <p:spPr>
          <a:xfrm>
            <a:off x="3706500" y="4650900"/>
            <a:ext cx="543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[1] Karmakar, P., Pradhan, S. and Chakraborty, S., 2023. Exploring Indoor Health: An In-depth Field Study on the Indoor Air Quality Dynamics. </a:t>
            </a:r>
            <a:r>
              <a:rPr i="1" lang="en" sz="1000">
                <a:solidFill>
                  <a:srgbClr val="222222"/>
                </a:solidFill>
                <a:highlight>
                  <a:srgbClr val="FFFFFF"/>
                </a:highlight>
              </a:rPr>
              <a:t>arXiv preprint arXiv:2310.12241</a:t>
            </a:r>
            <a:r>
              <a:rPr lang="en" sz="1000">
                <a:solidFill>
                  <a:srgbClr val="222222"/>
                </a:solidFill>
                <a:highlight>
                  <a:srgbClr val="FFFFFF"/>
                </a:highlight>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9" name="Shape 249"/>
        <p:cNvGrpSpPr/>
        <p:nvPr/>
      </p:nvGrpSpPr>
      <p:grpSpPr>
        <a:xfrm>
          <a:off x="0" y="0"/>
          <a:ext cx="0" cy="0"/>
          <a:chOff x="0" y="0"/>
          <a:chExt cx="0" cy="0"/>
        </a:xfrm>
      </p:grpSpPr>
      <p:sp>
        <p:nvSpPr>
          <p:cNvPr id="250" name="Google Shape;250;p33"/>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251" name="Google Shape;251;p33"/>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Information Flow</a:t>
            </a:r>
            <a:endParaRPr b="1" sz="3000">
              <a:solidFill>
                <a:srgbClr val="000000"/>
              </a:solidFill>
              <a:latin typeface="Raleway"/>
              <a:ea typeface="Raleway"/>
              <a:cs typeface="Raleway"/>
              <a:sym typeface="Raleway"/>
            </a:endParaRPr>
          </a:p>
        </p:txBody>
      </p:sp>
      <p:sp>
        <p:nvSpPr>
          <p:cNvPr id="252" name="Google Shape;252;p33"/>
          <p:cNvSpPr/>
          <p:nvPr/>
        </p:nvSpPr>
        <p:spPr>
          <a:xfrm>
            <a:off x="407750" y="964725"/>
            <a:ext cx="2480100" cy="174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rPr>
              <a:t>Air monitoring sensor (</a:t>
            </a:r>
            <a:r>
              <a:rPr b="1" lang="en">
                <a:solidFill>
                  <a:schemeClr val="dk2"/>
                </a:solidFill>
              </a:rPr>
              <a:t>DALTON</a:t>
            </a:r>
            <a:r>
              <a:rPr b="1" baseline="30000" lang="en">
                <a:solidFill>
                  <a:schemeClr val="dk2"/>
                </a:solidFill>
              </a:rPr>
              <a:t>[1]</a:t>
            </a:r>
            <a:r>
              <a:rPr lang="en">
                <a:solidFill>
                  <a:schemeClr val="dk2"/>
                </a:solidFill>
              </a:rPr>
              <a:t>)  capture the </a:t>
            </a:r>
            <a:br>
              <a:rPr lang="en">
                <a:solidFill>
                  <a:schemeClr val="dk2"/>
                </a:solidFill>
              </a:rPr>
            </a:br>
            <a:r>
              <a:rPr lang="en">
                <a:solidFill>
                  <a:schemeClr val="dk2"/>
                </a:solidFill>
              </a:rPr>
              <a:t>Air composition.</a:t>
            </a:r>
            <a:endParaRPr/>
          </a:p>
        </p:txBody>
      </p:sp>
      <p:sp>
        <p:nvSpPr>
          <p:cNvPr id="253" name="Google Shape;253;p33"/>
          <p:cNvSpPr/>
          <p:nvPr/>
        </p:nvSpPr>
        <p:spPr>
          <a:xfrm>
            <a:off x="407750" y="2991075"/>
            <a:ext cx="2480100" cy="174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2"/>
              </a:buClr>
              <a:buSzPts val="1100"/>
              <a:buFont typeface="Arial"/>
              <a:buNone/>
            </a:pPr>
            <a:r>
              <a:rPr lang="en">
                <a:solidFill>
                  <a:schemeClr val="dk2"/>
                </a:solidFill>
              </a:rPr>
              <a:t>The Raft-elected leader processes the aggregated predictions</a:t>
            </a:r>
            <a:endParaRPr>
              <a:solidFill>
                <a:schemeClr val="dk2"/>
              </a:solidFill>
            </a:endParaRPr>
          </a:p>
        </p:txBody>
      </p:sp>
      <p:sp>
        <p:nvSpPr>
          <p:cNvPr id="254" name="Google Shape;254;p33"/>
          <p:cNvSpPr/>
          <p:nvPr/>
        </p:nvSpPr>
        <p:spPr>
          <a:xfrm>
            <a:off x="5229100" y="964725"/>
            <a:ext cx="2480100" cy="174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rPr>
              <a:t>Individual nodes(ESP32 microcontroller) use local ML models to generate activity predictions based on the Air composition.</a:t>
            </a:r>
            <a:endParaRPr>
              <a:solidFill>
                <a:schemeClr val="dk2"/>
              </a:solidFill>
            </a:endParaRPr>
          </a:p>
          <a:p>
            <a:pPr indent="0" lvl="0" marL="0" rtl="0" algn="ctr">
              <a:lnSpc>
                <a:spcPct val="115000"/>
              </a:lnSpc>
              <a:spcBef>
                <a:spcPts val="0"/>
              </a:spcBef>
              <a:spcAft>
                <a:spcPts val="0"/>
              </a:spcAft>
              <a:buNone/>
            </a:pPr>
            <a:r>
              <a:t/>
            </a:r>
            <a:endParaRPr>
              <a:solidFill>
                <a:schemeClr val="dk2"/>
              </a:solidFill>
            </a:endParaRPr>
          </a:p>
        </p:txBody>
      </p:sp>
      <p:sp>
        <p:nvSpPr>
          <p:cNvPr id="255" name="Google Shape;255;p33"/>
          <p:cNvSpPr/>
          <p:nvPr/>
        </p:nvSpPr>
        <p:spPr>
          <a:xfrm>
            <a:off x="5229100" y="3000300"/>
            <a:ext cx="2480100" cy="174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2"/>
                </a:solidFill>
              </a:rPr>
              <a:t>Predictions are shared across nodes using Set CvRDT module.</a:t>
            </a:r>
            <a:endParaRPr>
              <a:solidFill>
                <a:schemeClr val="dk2"/>
              </a:solidFill>
            </a:endParaRPr>
          </a:p>
        </p:txBody>
      </p:sp>
      <p:sp>
        <p:nvSpPr>
          <p:cNvPr id="256" name="Google Shape;256;p33"/>
          <p:cNvSpPr/>
          <p:nvPr/>
        </p:nvSpPr>
        <p:spPr>
          <a:xfrm>
            <a:off x="3464775" y="1719625"/>
            <a:ext cx="1356300" cy="20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33"/>
          <p:cNvSpPr/>
          <p:nvPr/>
        </p:nvSpPr>
        <p:spPr>
          <a:xfrm>
            <a:off x="7891750" y="1962725"/>
            <a:ext cx="844500" cy="1458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33"/>
          <p:cNvSpPr/>
          <p:nvPr/>
        </p:nvSpPr>
        <p:spPr>
          <a:xfrm>
            <a:off x="3439175" y="3664425"/>
            <a:ext cx="1381800" cy="281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33"/>
          <p:cNvSpPr txBox="1"/>
          <p:nvPr/>
        </p:nvSpPr>
        <p:spPr>
          <a:xfrm>
            <a:off x="3706500" y="4650900"/>
            <a:ext cx="543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[1] Karmakar, P., Pradhan, S. and Chakraborty, S., 2023. Exploring Indoor Health: An In-depth Field Study on the Indoor Air Quality Dynamics. </a:t>
            </a:r>
            <a:r>
              <a:rPr i="1" lang="en" sz="1000">
                <a:solidFill>
                  <a:srgbClr val="222222"/>
                </a:solidFill>
                <a:highlight>
                  <a:srgbClr val="FFFFFF"/>
                </a:highlight>
              </a:rPr>
              <a:t>arXiv preprint arXiv:2310.12241</a:t>
            </a:r>
            <a:r>
              <a:rPr lang="en" sz="1000">
                <a:solidFill>
                  <a:srgbClr val="222222"/>
                </a:solidFill>
                <a:highlight>
                  <a:srgbClr val="FFFFFF"/>
                </a:highlight>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3" name="Shape 263"/>
        <p:cNvGrpSpPr/>
        <p:nvPr/>
      </p:nvGrpSpPr>
      <p:grpSpPr>
        <a:xfrm>
          <a:off x="0" y="0"/>
          <a:ext cx="0" cy="0"/>
          <a:chOff x="0" y="0"/>
          <a:chExt cx="0" cy="0"/>
        </a:xfrm>
      </p:grpSpPr>
      <p:sp>
        <p:nvSpPr>
          <p:cNvPr id="264" name="Google Shape;264;p34"/>
          <p:cNvSpPr txBox="1"/>
          <p:nvPr/>
        </p:nvSpPr>
        <p:spPr>
          <a:xfrm>
            <a:off x="4898675" y="1068425"/>
            <a:ext cx="3667200" cy="383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u="sng"/>
              <a:t>What items are we storing</a:t>
            </a:r>
            <a:endParaRPr sz="1300" u="sng">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t>Unique id(</a:t>
            </a:r>
            <a:r>
              <a:rPr lang="en" sz="1300"/>
              <a:t>ip address</a:t>
            </a:r>
            <a:r>
              <a:rPr lang="en" sz="1300"/>
              <a:t> + random number),  </a:t>
            </a:r>
            <a:r>
              <a:rPr lang="en" sz="1300"/>
              <a:t>Activity prediction at each sensors.</a:t>
            </a:r>
            <a:endParaRPr sz="1300">
              <a:solidFill>
                <a:srgbClr val="000000"/>
              </a:solidFill>
            </a:endParaRPr>
          </a:p>
          <a:p>
            <a:pPr indent="0" lvl="0" marL="0" rtl="0" algn="l">
              <a:lnSpc>
                <a:spcPct val="115000"/>
              </a:lnSpc>
              <a:spcBef>
                <a:spcPts val="0"/>
              </a:spcBef>
              <a:spcAft>
                <a:spcPts val="0"/>
              </a:spcAft>
              <a:buNone/>
            </a:pPr>
            <a:r>
              <a:t/>
            </a:r>
            <a:endParaRPr sz="1300">
              <a:solidFill>
                <a:srgbClr val="000000"/>
              </a:solidFill>
            </a:endParaRPr>
          </a:p>
          <a:p>
            <a:pPr indent="0" lvl="0" marL="0" rtl="0" algn="l">
              <a:lnSpc>
                <a:spcPct val="115000"/>
              </a:lnSpc>
              <a:spcBef>
                <a:spcPts val="0"/>
              </a:spcBef>
              <a:spcAft>
                <a:spcPts val="0"/>
              </a:spcAft>
              <a:buNone/>
            </a:pPr>
            <a:r>
              <a:rPr b="1" lang="en" sz="1300" u="sng"/>
              <a:t>Properties</a:t>
            </a:r>
            <a:endParaRPr sz="1300" u="sng">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t>Convergence (same state)</a:t>
            </a:r>
            <a:endParaRPr sz="1300"/>
          </a:p>
          <a:p>
            <a:pPr indent="-311150" lvl="0" marL="457200" rtl="0" algn="l">
              <a:lnSpc>
                <a:spcPct val="115000"/>
              </a:lnSpc>
              <a:spcBef>
                <a:spcPts val="0"/>
              </a:spcBef>
              <a:spcAft>
                <a:spcPts val="0"/>
              </a:spcAft>
              <a:buClr>
                <a:srgbClr val="000000"/>
              </a:buClr>
              <a:buSzPts val="1300"/>
              <a:buChar char="➔"/>
            </a:pPr>
            <a:r>
              <a:rPr lang="en" sz="1300"/>
              <a:t>Commutativity (order of operation)</a:t>
            </a:r>
            <a:endParaRPr sz="1300"/>
          </a:p>
          <a:p>
            <a:pPr indent="-311150" lvl="0" marL="457200" rtl="0" algn="l">
              <a:lnSpc>
                <a:spcPct val="115000"/>
              </a:lnSpc>
              <a:spcBef>
                <a:spcPts val="0"/>
              </a:spcBef>
              <a:spcAft>
                <a:spcPts val="0"/>
              </a:spcAft>
              <a:buClr>
                <a:srgbClr val="000000"/>
              </a:buClr>
              <a:buSzPts val="1300"/>
              <a:buChar char="➔"/>
            </a:pPr>
            <a:r>
              <a:rPr lang="en" sz="1300"/>
              <a:t>Associativity (</a:t>
            </a:r>
            <a:r>
              <a:rPr lang="en" sz="1300"/>
              <a:t>grouping/rearranging</a:t>
            </a:r>
            <a:r>
              <a:rPr lang="en" sz="1300"/>
              <a:t>)</a:t>
            </a:r>
            <a:endParaRPr sz="1300"/>
          </a:p>
          <a:p>
            <a:pPr indent="-311150" lvl="0" marL="457200" rtl="0" algn="l">
              <a:lnSpc>
                <a:spcPct val="115000"/>
              </a:lnSpc>
              <a:spcBef>
                <a:spcPts val="0"/>
              </a:spcBef>
              <a:spcAft>
                <a:spcPts val="0"/>
              </a:spcAft>
              <a:buClr>
                <a:srgbClr val="000000"/>
              </a:buClr>
              <a:buSzPts val="1300"/>
              <a:buChar char="➔"/>
            </a:pPr>
            <a:r>
              <a:rPr lang="en" sz="1300"/>
              <a:t>Idempotency (reinsertion</a:t>
            </a:r>
            <a:r>
              <a:rPr lang="en" sz="1300"/>
              <a:t>, redeletio</a:t>
            </a:r>
            <a:r>
              <a:rPr lang="en" sz="1300"/>
              <a:t>n) </a:t>
            </a:r>
            <a:endParaRPr sz="1300"/>
          </a:p>
          <a:p>
            <a:pPr indent="0" lvl="0" marL="0" rtl="0" algn="l">
              <a:lnSpc>
                <a:spcPct val="115000"/>
              </a:lnSpc>
              <a:spcBef>
                <a:spcPts val="0"/>
              </a:spcBef>
              <a:spcAft>
                <a:spcPts val="0"/>
              </a:spcAft>
              <a:buNone/>
            </a:pPr>
            <a:r>
              <a:t/>
            </a:r>
            <a:endParaRPr b="1" sz="1300" u="sng">
              <a:solidFill>
                <a:schemeClr val="dk2"/>
              </a:solidFill>
            </a:endParaRPr>
          </a:p>
          <a:p>
            <a:pPr indent="0" lvl="0" marL="0" rtl="0" algn="l">
              <a:lnSpc>
                <a:spcPct val="115000"/>
              </a:lnSpc>
              <a:spcBef>
                <a:spcPts val="0"/>
              </a:spcBef>
              <a:spcAft>
                <a:spcPts val="0"/>
              </a:spcAft>
              <a:buNone/>
            </a:pPr>
            <a:r>
              <a:rPr b="1" lang="en" sz="1300" u="sng">
                <a:solidFill>
                  <a:schemeClr val="dk2"/>
                </a:solidFill>
              </a:rPr>
              <a:t>Testing</a:t>
            </a:r>
            <a:endParaRPr sz="1300" u="sng">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Multiple Instance Deletion Problem</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Multiple Node Insert-Remove Operations</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Concurrent Reinsertion at nodes</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Multiple remove and add in parallel.</a:t>
            </a:r>
            <a:endParaRPr sz="1300">
              <a:solidFill>
                <a:schemeClr val="dk2"/>
              </a:solidFill>
            </a:endParaRPr>
          </a:p>
          <a:p>
            <a:pPr indent="0" lvl="0" marL="0" rtl="0" algn="l">
              <a:lnSpc>
                <a:spcPct val="115000"/>
              </a:lnSpc>
              <a:spcBef>
                <a:spcPts val="0"/>
              </a:spcBef>
              <a:spcAft>
                <a:spcPts val="0"/>
              </a:spcAft>
              <a:buNone/>
            </a:pPr>
            <a:r>
              <a:t/>
            </a:r>
            <a:endParaRPr sz="1300"/>
          </a:p>
        </p:txBody>
      </p:sp>
      <p:sp>
        <p:nvSpPr>
          <p:cNvPr id="265" name="Google Shape;265;p34"/>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266" name="Google Shape;266;p34"/>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Set Cvrdt Module</a:t>
            </a:r>
            <a:endParaRPr b="1" sz="3000">
              <a:solidFill>
                <a:srgbClr val="000000"/>
              </a:solidFill>
              <a:latin typeface="Raleway"/>
              <a:ea typeface="Raleway"/>
              <a:cs typeface="Raleway"/>
              <a:sym typeface="Raleway"/>
            </a:endParaRPr>
          </a:p>
        </p:txBody>
      </p:sp>
      <p:cxnSp>
        <p:nvCxnSpPr>
          <p:cNvPr id="267" name="Google Shape;267;p34"/>
          <p:cNvCxnSpPr/>
          <p:nvPr/>
        </p:nvCxnSpPr>
        <p:spPr>
          <a:xfrm>
            <a:off x="4495800" y="1068425"/>
            <a:ext cx="15000" cy="3278700"/>
          </a:xfrm>
          <a:prstGeom prst="straightConnector1">
            <a:avLst/>
          </a:prstGeom>
          <a:noFill/>
          <a:ln cap="flat" cmpd="sng" w="19050">
            <a:solidFill>
              <a:srgbClr val="999999"/>
            </a:solidFill>
            <a:prstDash val="lgDash"/>
            <a:round/>
            <a:headEnd len="med" w="med" type="none"/>
            <a:tailEnd len="med" w="med" type="none"/>
          </a:ln>
        </p:spPr>
      </p:cxnSp>
      <p:sp>
        <p:nvSpPr>
          <p:cNvPr id="268" name="Google Shape;268;p34"/>
          <p:cNvSpPr txBox="1"/>
          <p:nvPr/>
        </p:nvSpPr>
        <p:spPr>
          <a:xfrm>
            <a:off x="494700" y="1068425"/>
            <a:ext cx="36672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u="sng"/>
              <a:t>Implement </a:t>
            </a:r>
            <a:endParaRPr sz="1300" u="sng">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t>State-based Conflict-free replicated data type system using the </a:t>
            </a:r>
            <a:r>
              <a:rPr b="1" lang="en" sz="1300"/>
              <a:t>set</a:t>
            </a:r>
            <a:r>
              <a:rPr lang="en" sz="1300"/>
              <a:t> data structure. </a:t>
            </a:r>
            <a:endParaRPr sz="1300"/>
          </a:p>
          <a:p>
            <a:pPr indent="-311150" lvl="0" marL="457200" rtl="0" algn="l">
              <a:lnSpc>
                <a:spcPct val="115000"/>
              </a:lnSpc>
              <a:spcBef>
                <a:spcPts val="0"/>
              </a:spcBef>
              <a:spcAft>
                <a:spcPts val="0"/>
              </a:spcAft>
              <a:buClr>
                <a:srgbClr val="000000"/>
              </a:buClr>
              <a:buSzPts val="1300"/>
              <a:buChar char="❏"/>
            </a:pPr>
            <a:r>
              <a:rPr lang="en" sz="1300"/>
              <a:t>Each node to receive insert and remove items requests from the </a:t>
            </a:r>
            <a:r>
              <a:rPr b="1" lang="en" sz="1300"/>
              <a:t>main_set</a:t>
            </a:r>
            <a:r>
              <a:rPr lang="en" sz="1300"/>
              <a:t> that is </a:t>
            </a:r>
            <a:r>
              <a:rPr b="1" lang="en" sz="1300"/>
              <a:t>stored locally</a:t>
            </a:r>
            <a:r>
              <a:rPr lang="en" sz="1300"/>
              <a:t>. </a:t>
            </a:r>
            <a:br>
              <a:rPr lang="en" sz="1300"/>
            </a:br>
            <a:endParaRPr sz="1300">
              <a:solidFill>
                <a:srgbClr val="000000"/>
              </a:solidFill>
            </a:endParaRPr>
          </a:p>
          <a:p>
            <a:pPr indent="0" lvl="0" marL="0" rtl="0" algn="l">
              <a:lnSpc>
                <a:spcPct val="115000"/>
              </a:lnSpc>
              <a:spcBef>
                <a:spcPts val="0"/>
              </a:spcBef>
              <a:spcAft>
                <a:spcPts val="0"/>
              </a:spcAft>
              <a:buNone/>
            </a:pPr>
            <a:r>
              <a:rPr b="1" lang="en" sz="1300" u="sng">
                <a:solidFill>
                  <a:srgbClr val="000000"/>
                </a:solidFill>
              </a:rPr>
              <a:t>Requires</a:t>
            </a:r>
            <a:endParaRPr sz="1300" u="sng">
              <a:solidFill>
                <a:srgbClr val="000000"/>
              </a:solidFill>
            </a:endParaRPr>
          </a:p>
          <a:p>
            <a:pPr indent="-311150" lvl="0" marL="457200" rtl="0" algn="l">
              <a:lnSpc>
                <a:spcPct val="115000"/>
              </a:lnSpc>
              <a:spcBef>
                <a:spcPts val="0"/>
              </a:spcBef>
              <a:spcAft>
                <a:spcPts val="0"/>
              </a:spcAft>
              <a:buSzPts val="1300"/>
              <a:buChar char="➔"/>
            </a:pPr>
            <a:r>
              <a:rPr lang="en" sz="1300">
                <a:solidFill>
                  <a:schemeClr val="dk2"/>
                </a:solidFill>
              </a:rPr>
              <a:t>When an item is inserted to the set using the /add endpoint, the item must reflect in other nodes' set too.</a:t>
            </a:r>
            <a:endParaRPr sz="1300">
              <a:solidFill>
                <a:srgbClr val="000000"/>
              </a:solidFill>
            </a:endParaRPr>
          </a:p>
          <a:p>
            <a:pPr indent="-311150" lvl="0" marL="457200" rtl="0" algn="l">
              <a:lnSpc>
                <a:spcPct val="115000"/>
              </a:lnSpc>
              <a:spcBef>
                <a:spcPts val="0"/>
              </a:spcBef>
              <a:spcAft>
                <a:spcPts val="0"/>
              </a:spcAft>
              <a:buSzPts val="1300"/>
              <a:buChar char="➔"/>
            </a:pPr>
            <a:r>
              <a:rPr lang="en" sz="1300">
                <a:solidFill>
                  <a:schemeClr val="dk2"/>
                </a:solidFill>
              </a:rPr>
              <a:t>When an item is removed from the set using the /rem endpoint, the item must be removed from the other nodes' set too.</a:t>
            </a:r>
            <a:endParaRPr b="1" sz="13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2" name="Shape 272"/>
        <p:cNvGrpSpPr/>
        <p:nvPr/>
      </p:nvGrpSpPr>
      <p:grpSpPr>
        <a:xfrm>
          <a:off x="0" y="0"/>
          <a:ext cx="0" cy="0"/>
          <a:chOff x="0" y="0"/>
          <a:chExt cx="0" cy="0"/>
        </a:xfrm>
      </p:grpSpPr>
      <p:sp>
        <p:nvSpPr>
          <p:cNvPr id="273" name="Google Shape;273;p35"/>
          <p:cNvSpPr txBox="1"/>
          <p:nvPr/>
        </p:nvSpPr>
        <p:spPr>
          <a:xfrm>
            <a:off x="4934000" y="1068425"/>
            <a:ext cx="3632100" cy="383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u="sng"/>
              <a:t>Node states</a:t>
            </a:r>
            <a:endParaRPr sz="1300" u="sng">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t>Follower, Candidate, Leader</a:t>
            </a:r>
            <a:endParaRPr sz="1300">
              <a:solidFill>
                <a:srgbClr val="000000"/>
              </a:solidFill>
            </a:endParaRPr>
          </a:p>
          <a:p>
            <a:pPr indent="0" lvl="0" marL="0" rtl="0" algn="l">
              <a:lnSpc>
                <a:spcPct val="115000"/>
              </a:lnSpc>
              <a:spcBef>
                <a:spcPts val="0"/>
              </a:spcBef>
              <a:spcAft>
                <a:spcPts val="0"/>
              </a:spcAft>
              <a:buNone/>
            </a:pPr>
            <a:r>
              <a:t/>
            </a:r>
            <a:endParaRPr sz="1300">
              <a:solidFill>
                <a:srgbClr val="000000"/>
              </a:solidFill>
            </a:endParaRPr>
          </a:p>
          <a:p>
            <a:pPr indent="0" lvl="0" marL="0" rtl="0" algn="l">
              <a:lnSpc>
                <a:spcPct val="115000"/>
              </a:lnSpc>
              <a:spcBef>
                <a:spcPts val="0"/>
              </a:spcBef>
              <a:spcAft>
                <a:spcPts val="0"/>
              </a:spcAft>
              <a:buNone/>
            </a:pPr>
            <a:r>
              <a:rPr b="1" lang="en" sz="1300" u="sng"/>
              <a:t>Election Process</a:t>
            </a:r>
            <a:endParaRPr sz="1300" u="sng">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t>Node discovery by joined message.</a:t>
            </a:r>
            <a:endParaRPr sz="1300"/>
          </a:p>
          <a:p>
            <a:pPr indent="-311150" lvl="0" marL="457200" rtl="0" algn="l">
              <a:lnSpc>
                <a:spcPct val="115000"/>
              </a:lnSpc>
              <a:spcBef>
                <a:spcPts val="0"/>
              </a:spcBef>
              <a:spcAft>
                <a:spcPts val="0"/>
              </a:spcAft>
              <a:buSzPts val="1300"/>
              <a:buChar char="➔"/>
            </a:pPr>
            <a:r>
              <a:rPr lang="en" sz="1300"/>
              <a:t>Voting mechanism: </a:t>
            </a:r>
            <a:r>
              <a:rPr lang="en" sz="1300">
                <a:solidFill>
                  <a:schemeClr val="dk2"/>
                </a:solidFill>
              </a:rPr>
              <a:t>S</a:t>
            </a:r>
            <a:r>
              <a:rPr lang="en" sz="1300">
                <a:solidFill>
                  <a:schemeClr val="dk2"/>
                </a:solidFill>
              </a:rPr>
              <a:t>elf voting, </a:t>
            </a:r>
            <a:r>
              <a:rPr lang="en" sz="1300"/>
              <a:t>Vote request broadcasting, </a:t>
            </a:r>
            <a:r>
              <a:rPr lang="en" sz="1300">
                <a:solidFill>
                  <a:schemeClr val="dk2"/>
                </a:solidFill>
              </a:rPr>
              <a:t>processing</a:t>
            </a:r>
            <a:endParaRPr sz="1300"/>
          </a:p>
          <a:p>
            <a:pPr indent="0" lvl="0" marL="0" rtl="0" algn="l">
              <a:lnSpc>
                <a:spcPct val="115000"/>
              </a:lnSpc>
              <a:spcBef>
                <a:spcPts val="0"/>
              </a:spcBef>
              <a:spcAft>
                <a:spcPts val="0"/>
              </a:spcAft>
              <a:buNone/>
            </a:pPr>
            <a:r>
              <a:t/>
            </a:r>
            <a:endParaRPr b="1" sz="1300" u="sng">
              <a:solidFill>
                <a:schemeClr val="dk2"/>
              </a:solidFill>
            </a:endParaRPr>
          </a:p>
          <a:p>
            <a:pPr indent="0" lvl="0" marL="0" rtl="0" algn="l">
              <a:lnSpc>
                <a:spcPct val="115000"/>
              </a:lnSpc>
              <a:spcBef>
                <a:spcPts val="0"/>
              </a:spcBef>
              <a:spcAft>
                <a:spcPts val="0"/>
              </a:spcAft>
              <a:buNone/>
            </a:pPr>
            <a:r>
              <a:rPr b="1" lang="en" sz="1300" u="sng">
                <a:solidFill>
                  <a:schemeClr val="dk2"/>
                </a:solidFill>
              </a:rPr>
              <a:t>Testing and challenges</a:t>
            </a:r>
            <a:endParaRPr sz="1300" u="sng">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Infinite election problem: Term number in elections with no result.</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Three node configuration </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four node configuration. </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Shutting down </a:t>
            </a:r>
            <a:r>
              <a:rPr lang="en" sz="1300">
                <a:solidFill>
                  <a:schemeClr val="dk2"/>
                </a:solidFill>
              </a:rPr>
              <a:t>follower, </a:t>
            </a:r>
            <a:r>
              <a:rPr lang="en" sz="1300">
                <a:solidFill>
                  <a:schemeClr val="dk2"/>
                </a:solidFill>
              </a:rPr>
              <a:t>leader and turning it on , multiple times. </a:t>
            </a:r>
            <a:endParaRPr sz="1300">
              <a:solidFill>
                <a:schemeClr val="dk2"/>
              </a:solidFill>
            </a:endParaRPr>
          </a:p>
          <a:p>
            <a:pPr indent="0" lvl="0" marL="0" rtl="0" algn="l">
              <a:lnSpc>
                <a:spcPct val="115000"/>
              </a:lnSpc>
              <a:spcBef>
                <a:spcPts val="0"/>
              </a:spcBef>
              <a:spcAft>
                <a:spcPts val="0"/>
              </a:spcAft>
              <a:buNone/>
            </a:pPr>
            <a:r>
              <a:t/>
            </a:r>
            <a:endParaRPr sz="1300"/>
          </a:p>
        </p:txBody>
      </p:sp>
      <p:sp>
        <p:nvSpPr>
          <p:cNvPr id="274" name="Google Shape;274;p35"/>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275" name="Google Shape;275;p35"/>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Raft</a:t>
            </a:r>
            <a:endParaRPr b="1" sz="3000">
              <a:solidFill>
                <a:srgbClr val="000000"/>
              </a:solidFill>
              <a:latin typeface="Raleway"/>
              <a:ea typeface="Raleway"/>
              <a:cs typeface="Raleway"/>
              <a:sym typeface="Raleway"/>
            </a:endParaRPr>
          </a:p>
        </p:txBody>
      </p:sp>
      <p:cxnSp>
        <p:nvCxnSpPr>
          <p:cNvPr id="276" name="Google Shape;276;p35"/>
          <p:cNvCxnSpPr/>
          <p:nvPr/>
        </p:nvCxnSpPr>
        <p:spPr>
          <a:xfrm>
            <a:off x="4495800" y="1068425"/>
            <a:ext cx="15000" cy="3278700"/>
          </a:xfrm>
          <a:prstGeom prst="straightConnector1">
            <a:avLst/>
          </a:prstGeom>
          <a:noFill/>
          <a:ln cap="flat" cmpd="sng" w="19050">
            <a:solidFill>
              <a:srgbClr val="999999"/>
            </a:solidFill>
            <a:prstDash val="lgDash"/>
            <a:round/>
            <a:headEnd len="med" w="med" type="none"/>
            <a:tailEnd len="med" w="med" type="none"/>
          </a:ln>
        </p:spPr>
      </p:cxnSp>
      <p:sp>
        <p:nvSpPr>
          <p:cNvPr id="277" name="Google Shape;277;p35"/>
          <p:cNvSpPr txBox="1"/>
          <p:nvPr/>
        </p:nvSpPr>
        <p:spPr>
          <a:xfrm>
            <a:off x="494700" y="1068425"/>
            <a:ext cx="3632100" cy="33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u="sng"/>
              <a:t>Implement </a:t>
            </a:r>
            <a:endParaRPr sz="1300" u="sng">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t>For leader </a:t>
            </a:r>
            <a:r>
              <a:rPr lang="en" sz="1300"/>
              <a:t>election</a:t>
            </a:r>
            <a:r>
              <a:rPr lang="en" sz="1300"/>
              <a:t>.</a:t>
            </a:r>
            <a:r>
              <a:rPr lang="en" sz="1300"/>
              <a:t> </a:t>
            </a:r>
            <a:endParaRPr sz="1300"/>
          </a:p>
          <a:p>
            <a:pPr indent="-317500" lvl="0" marL="457200" rtl="0" algn="l">
              <a:lnSpc>
                <a:spcPct val="115000"/>
              </a:lnSpc>
              <a:spcBef>
                <a:spcPts val="0"/>
              </a:spcBef>
              <a:spcAft>
                <a:spcPts val="0"/>
              </a:spcAft>
              <a:buClr>
                <a:srgbClr val="000000"/>
              </a:buClr>
              <a:buSzPts val="1400"/>
              <a:buChar char="❏"/>
            </a:pPr>
            <a:r>
              <a:rPr lang="en" sz="1300">
                <a:solidFill>
                  <a:schemeClr val="dk2"/>
                </a:solidFill>
              </a:rPr>
              <a:t>Instead of all nodes processing and analyzing the global state, the elected leader takes primary responsibility for complex decision-making.</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This is particularly important for resource-constrained ESP32 devices</a:t>
            </a:r>
            <a:endParaRPr sz="1300">
              <a:solidFill>
                <a:schemeClr val="dk2"/>
              </a:solidFill>
            </a:endParaRPr>
          </a:p>
          <a:p>
            <a:pPr indent="-311150" lvl="0" marL="457200" rtl="0" algn="l">
              <a:lnSpc>
                <a:spcPct val="115000"/>
              </a:lnSpc>
              <a:spcBef>
                <a:spcPts val="0"/>
              </a:spcBef>
              <a:spcAft>
                <a:spcPts val="0"/>
              </a:spcAft>
              <a:buClr>
                <a:srgbClr val="000000"/>
              </a:buClr>
              <a:buSzPts val="1300"/>
              <a:buChar char="❏"/>
            </a:pPr>
            <a:r>
              <a:rPr lang="en" sz="1300"/>
              <a:t>Fire → Necessary precautions</a:t>
            </a:r>
            <a:br>
              <a:rPr lang="en" sz="1300"/>
            </a:br>
            <a:endParaRPr sz="1300">
              <a:solidFill>
                <a:srgbClr val="000000"/>
              </a:solidFill>
            </a:endParaRPr>
          </a:p>
          <a:p>
            <a:pPr indent="0" lvl="0" marL="0" rtl="0" algn="l">
              <a:lnSpc>
                <a:spcPct val="115000"/>
              </a:lnSpc>
              <a:spcBef>
                <a:spcPts val="0"/>
              </a:spcBef>
              <a:spcAft>
                <a:spcPts val="0"/>
              </a:spcAft>
              <a:buNone/>
            </a:pPr>
            <a:r>
              <a:rPr b="1" lang="en" sz="1300" u="sng"/>
              <a:t>Leader:</a:t>
            </a:r>
            <a:endParaRPr sz="1300" u="sng">
              <a:solidFill>
                <a:srgbClr val="000000"/>
              </a:solidFill>
            </a:endParaRPr>
          </a:p>
          <a:p>
            <a:pPr indent="-311150" lvl="0" marL="457200" rtl="0" algn="l">
              <a:lnSpc>
                <a:spcPct val="115000"/>
              </a:lnSpc>
              <a:spcBef>
                <a:spcPts val="0"/>
              </a:spcBef>
              <a:spcAft>
                <a:spcPts val="0"/>
              </a:spcAft>
              <a:buSzPts val="1300"/>
              <a:buChar char="➔"/>
            </a:pPr>
            <a:r>
              <a:rPr lang="en" sz="1300">
                <a:solidFill>
                  <a:schemeClr val="dk2"/>
                </a:solidFill>
              </a:rPr>
              <a:t>Sends </a:t>
            </a:r>
            <a:r>
              <a:rPr lang="en" sz="1300">
                <a:solidFill>
                  <a:schemeClr val="dk2"/>
                </a:solidFill>
              </a:rPr>
              <a:t>h</a:t>
            </a:r>
            <a:r>
              <a:rPr lang="en" sz="1300">
                <a:solidFill>
                  <a:schemeClr val="dk2"/>
                </a:solidFill>
              </a:rPr>
              <a:t>eartbeat</a:t>
            </a:r>
            <a:endParaRPr sz="1300">
              <a:solidFill>
                <a:schemeClr val="dk2"/>
              </a:solidFill>
            </a:endParaRPr>
          </a:p>
          <a:p>
            <a:pPr indent="-311150" lvl="0" marL="457200" rtl="0" algn="l">
              <a:lnSpc>
                <a:spcPct val="115000"/>
              </a:lnSpc>
              <a:spcBef>
                <a:spcPts val="0"/>
              </a:spcBef>
              <a:spcAft>
                <a:spcPts val="0"/>
              </a:spcAft>
              <a:buSzPts val="1300"/>
              <a:buChar char="➔"/>
            </a:pPr>
            <a:r>
              <a:rPr lang="en" sz="1300">
                <a:solidFill>
                  <a:schemeClr val="dk2"/>
                </a:solidFill>
              </a:rPr>
              <a:t>Broadcasts decisions to all follower nodes.</a:t>
            </a:r>
            <a:endParaRPr sz="13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sp>
        <p:nvSpPr>
          <p:cNvPr id="282" name="Google Shape;282;p36"/>
          <p:cNvSpPr txBox="1"/>
          <p:nvPr/>
        </p:nvSpPr>
        <p:spPr>
          <a:xfrm>
            <a:off x="5136650" y="1068425"/>
            <a:ext cx="34293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t>Cooking Dataset </a:t>
            </a:r>
            <a:r>
              <a:rPr b="1" baseline="30000" lang="en" u="sng"/>
              <a:t>[3]</a:t>
            </a:r>
            <a:br>
              <a:rPr lang="en" u="sng">
                <a:solidFill>
                  <a:srgbClr val="000000"/>
                </a:solidFill>
              </a:rPr>
            </a:br>
            <a:endParaRPr u="sng">
              <a:solidFill>
                <a:srgbClr val="000000"/>
              </a:solidFill>
            </a:endParaRPr>
          </a:p>
          <a:p>
            <a:pPr indent="-317500" lvl="0" marL="457200" rtl="0" algn="l">
              <a:lnSpc>
                <a:spcPct val="115000"/>
              </a:lnSpc>
              <a:spcBef>
                <a:spcPts val="0"/>
              </a:spcBef>
              <a:spcAft>
                <a:spcPts val="0"/>
              </a:spcAft>
              <a:buSzPts val="1400"/>
              <a:buChar char="❏"/>
            </a:pPr>
            <a:r>
              <a:rPr lang="en"/>
              <a:t>comprising cooking type and food measurements from a kitchen in a suburban food canteen in India.</a:t>
            </a:r>
            <a:endParaRPr/>
          </a:p>
          <a:p>
            <a:pPr indent="-317500" lvl="0" marL="457200" rtl="0" algn="l">
              <a:lnSpc>
                <a:spcPct val="115000"/>
              </a:lnSpc>
              <a:spcBef>
                <a:spcPts val="0"/>
              </a:spcBef>
              <a:spcAft>
                <a:spcPts val="0"/>
              </a:spcAft>
              <a:buSzPts val="1400"/>
              <a:buChar char="❏"/>
            </a:pPr>
            <a:r>
              <a:rPr lang="en"/>
              <a:t>To see whether smaller changes air composition can be </a:t>
            </a:r>
            <a:r>
              <a:rPr lang="en"/>
              <a:t>easily</a:t>
            </a:r>
            <a:r>
              <a:rPr lang="en"/>
              <a:t> predicted or not. We can use this for </a:t>
            </a:r>
            <a:r>
              <a:rPr lang="en"/>
              <a:t>notifications (What's being cooked right now).</a:t>
            </a:r>
            <a:endParaRPr/>
          </a:p>
          <a:p>
            <a:pPr indent="0" lvl="0" marL="0" rtl="0" algn="l">
              <a:lnSpc>
                <a:spcPct val="115000"/>
              </a:lnSpc>
              <a:spcBef>
                <a:spcPts val="0"/>
              </a:spcBef>
              <a:spcAft>
                <a:spcPts val="0"/>
              </a:spcAft>
              <a:buNone/>
            </a:pPr>
            <a:r>
              <a:t/>
            </a:r>
            <a:endParaRPr/>
          </a:p>
        </p:txBody>
      </p:sp>
      <p:sp>
        <p:nvSpPr>
          <p:cNvPr id="283" name="Google Shape;283;p36"/>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284" name="Google Shape;284;p36"/>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Data Collection</a:t>
            </a:r>
            <a:endParaRPr b="1" sz="3000">
              <a:solidFill>
                <a:srgbClr val="000000"/>
              </a:solidFill>
              <a:latin typeface="Raleway"/>
              <a:ea typeface="Raleway"/>
              <a:cs typeface="Raleway"/>
              <a:sym typeface="Raleway"/>
            </a:endParaRPr>
          </a:p>
        </p:txBody>
      </p:sp>
      <p:sp>
        <p:nvSpPr>
          <p:cNvPr id="285" name="Google Shape;285;p36"/>
          <p:cNvSpPr txBox="1"/>
          <p:nvPr/>
        </p:nvSpPr>
        <p:spPr>
          <a:xfrm>
            <a:off x="494700" y="1068425"/>
            <a:ext cx="34293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t>Lab Activity Dataset </a:t>
            </a:r>
            <a:r>
              <a:rPr b="1" baseline="30000" lang="en" u="sng"/>
              <a:t>[2]</a:t>
            </a:r>
            <a:br>
              <a:rPr lang="en" u="sng">
                <a:solidFill>
                  <a:srgbClr val="000000"/>
                </a:solidFill>
              </a:rPr>
            </a:br>
            <a:endParaRPr u="sng">
              <a:solidFill>
                <a:srgbClr val="000000"/>
              </a:solidFill>
            </a:endParaRPr>
          </a:p>
          <a:p>
            <a:pPr indent="-317500" lvl="0" marL="457200" rtl="0" algn="l">
              <a:lnSpc>
                <a:spcPct val="115000"/>
              </a:lnSpc>
              <a:spcBef>
                <a:spcPts val="0"/>
              </a:spcBef>
              <a:spcAft>
                <a:spcPts val="0"/>
              </a:spcAft>
              <a:buSzPts val="1400"/>
              <a:buChar char="❏"/>
            </a:pPr>
            <a:r>
              <a:rPr lang="en"/>
              <a:t>A three-month study conducted in an academic research laboratory setting</a:t>
            </a:r>
            <a:endParaRPr/>
          </a:p>
          <a:p>
            <a:pPr indent="-317500" lvl="0" marL="457200" rtl="0" algn="l">
              <a:lnSpc>
                <a:spcPct val="115000"/>
              </a:lnSpc>
              <a:spcBef>
                <a:spcPts val="0"/>
              </a:spcBef>
              <a:spcAft>
                <a:spcPts val="0"/>
              </a:spcAft>
              <a:buSzPts val="1400"/>
              <a:buChar char="❏"/>
            </a:pPr>
            <a:r>
              <a:rPr lang="en"/>
              <a:t>To see the correlation between indoor activities and air composition. We can use this for precautions and decision making. </a:t>
            </a:r>
            <a:br>
              <a:rPr lang="en"/>
            </a:br>
            <a:endParaRPr/>
          </a:p>
          <a:p>
            <a:pPr indent="0" lvl="0" marL="457200" rtl="0" algn="l">
              <a:lnSpc>
                <a:spcPct val="115000"/>
              </a:lnSpc>
              <a:spcBef>
                <a:spcPts val="0"/>
              </a:spcBef>
              <a:spcAft>
                <a:spcPts val="0"/>
              </a:spcAft>
              <a:buClr>
                <a:schemeClr val="dk2"/>
              </a:buClr>
              <a:buSzPts val="1100"/>
              <a:buFont typeface="Arial"/>
              <a:buNone/>
            </a:pPr>
            <a:r>
              <a:t/>
            </a:r>
            <a:endParaRPr/>
          </a:p>
          <a:p>
            <a:pPr indent="0" lvl="0" marL="457200" rtl="0" algn="l">
              <a:lnSpc>
                <a:spcPct val="115000"/>
              </a:lnSpc>
              <a:spcBef>
                <a:spcPts val="0"/>
              </a:spcBef>
              <a:spcAft>
                <a:spcPts val="0"/>
              </a:spcAft>
              <a:buNone/>
            </a:pPr>
            <a:r>
              <a:t/>
            </a:r>
            <a:endParaRPr/>
          </a:p>
        </p:txBody>
      </p:sp>
      <p:sp>
        <p:nvSpPr>
          <p:cNvPr id="286" name="Google Shape;286;p36"/>
          <p:cNvSpPr txBox="1"/>
          <p:nvPr/>
        </p:nvSpPr>
        <p:spPr>
          <a:xfrm>
            <a:off x="399200" y="3639300"/>
            <a:ext cx="8433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000">
                <a:solidFill>
                  <a:srgbClr val="222222"/>
                </a:solidFill>
                <a:highlight>
                  <a:srgbClr val="FFFFFF"/>
                </a:highlight>
              </a:rPr>
              <a:t>[2] Prasenjit Karmakar, Swadhin Pradhan, and Sandip Chakraborty. 2024. Exploiting Air Quality Monitors to Perform Indoor Surveillance: Academic</a:t>
            </a:r>
            <a:endParaRPr sz="1000">
              <a:solidFill>
                <a:srgbClr val="222222"/>
              </a:solidFill>
              <a:highlight>
                <a:srgbClr val="FFFFFF"/>
              </a:highlight>
            </a:endParaRPr>
          </a:p>
          <a:p>
            <a:pPr indent="0" lvl="0" marL="0" rtl="0" algn="l">
              <a:spcBef>
                <a:spcPts val="0"/>
              </a:spcBef>
              <a:spcAft>
                <a:spcPts val="0"/>
              </a:spcAft>
              <a:buClr>
                <a:schemeClr val="dk2"/>
              </a:buClr>
              <a:buSzPts val="1100"/>
              <a:buFont typeface="Arial"/>
              <a:buNone/>
            </a:pPr>
            <a:r>
              <a:rPr lang="en" sz="1000">
                <a:solidFill>
                  <a:srgbClr val="222222"/>
                </a:solidFill>
                <a:highlight>
                  <a:srgbClr val="FFFFFF"/>
                </a:highlight>
              </a:rPr>
              <a:t>Setting. In 26th International Conference on Mobile Human-Computer Interaction (MOBILEHCI Adjunct ’24), September 30–October 03, 2024, Melbourne, VIC, Australia. ACM, New York, NY, USA, 6 pages. </a:t>
            </a:r>
            <a:r>
              <a:rPr lang="en" sz="1000" u="sng">
                <a:solidFill>
                  <a:schemeClr val="hlink"/>
                </a:solidFill>
                <a:highlight>
                  <a:srgbClr val="FFFFFF"/>
                </a:highlight>
                <a:hlinkClick r:id="rId3"/>
              </a:rPr>
              <a:t>https://doi.org/10.1145/</a:t>
            </a:r>
            <a:r>
              <a:rPr lang="en" sz="1000">
                <a:solidFill>
                  <a:srgbClr val="222222"/>
                </a:solidFill>
                <a:highlight>
                  <a:srgbClr val="FFFFFF"/>
                </a:highlight>
              </a:rPr>
              <a:t> 3640471.3680243</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[3] Sandip Chakraborty Prasenjit Karmakar, Swadhin Pradhan. Indoor air quality dataset with activities of daily living in low to middle-income communities. arXiv:2407.14501, v3, 2024.</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p:txBody>
      </p:sp>
      <p:pic>
        <p:nvPicPr>
          <p:cNvPr id="287" name="Google Shape;287;p36"/>
          <p:cNvPicPr preferRelativeResize="0"/>
          <p:nvPr/>
        </p:nvPicPr>
        <p:blipFill>
          <a:blip r:embed="rId4">
            <a:alphaModFix/>
          </a:blip>
          <a:stretch>
            <a:fillRect/>
          </a:stretch>
        </p:blipFill>
        <p:spPr>
          <a:xfrm>
            <a:off x="3646775" y="1068425"/>
            <a:ext cx="1431601" cy="1431601"/>
          </a:xfrm>
          <a:prstGeom prst="rect">
            <a:avLst/>
          </a:prstGeom>
          <a:noFill/>
          <a:ln>
            <a:noFill/>
          </a:ln>
        </p:spPr>
      </p:pic>
      <p:sp>
        <p:nvSpPr>
          <p:cNvPr id="288" name="Google Shape;288;p36"/>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99999"/>
                </a:solidFill>
              </a:rPr>
              <a:t>Image sources: </a:t>
            </a:r>
            <a:r>
              <a:rPr lang="en" sz="900" u="sng">
                <a:solidFill>
                  <a:srgbClr val="999999"/>
                </a:solidFill>
                <a:hlinkClick r:id="rId5">
                  <a:extLst>
                    <a:ext uri="{A12FA001-AC4F-418D-AE19-62706E023703}">
                      <ahyp:hlinkClr val="tx"/>
                    </a:ext>
                  </a:extLst>
                </a:hlinkClick>
              </a:rPr>
              <a:t>https://www.flaticon.com/</a:t>
            </a:r>
            <a:r>
              <a:rPr lang="en" sz="900">
                <a:solidFill>
                  <a:srgbClr val="999999"/>
                </a:solidFill>
              </a:rPr>
              <a:t> </a:t>
            </a:r>
            <a:endParaRPr sz="900">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2" name="Shape 292"/>
        <p:cNvGrpSpPr/>
        <p:nvPr/>
      </p:nvGrpSpPr>
      <p:grpSpPr>
        <a:xfrm>
          <a:off x="0" y="0"/>
          <a:ext cx="0" cy="0"/>
          <a:chOff x="0" y="0"/>
          <a:chExt cx="0" cy="0"/>
        </a:xfrm>
      </p:grpSpPr>
      <p:sp>
        <p:nvSpPr>
          <p:cNvPr id="293" name="Google Shape;293;p37"/>
          <p:cNvSpPr txBox="1"/>
          <p:nvPr/>
        </p:nvSpPr>
        <p:spPr>
          <a:xfrm>
            <a:off x="4832750" y="1068425"/>
            <a:ext cx="3733200" cy="383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300" u="sng">
              <a:solidFill>
                <a:schemeClr val="dk2"/>
              </a:solidFill>
            </a:endParaRPr>
          </a:p>
          <a:p>
            <a:pPr indent="0" lvl="0" marL="0" rtl="0" algn="l">
              <a:lnSpc>
                <a:spcPct val="115000"/>
              </a:lnSpc>
              <a:spcBef>
                <a:spcPts val="0"/>
              </a:spcBef>
              <a:spcAft>
                <a:spcPts val="0"/>
              </a:spcAft>
              <a:buNone/>
            </a:pPr>
            <a:r>
              <a:t/>
            </a:r>
            <a:endParaRPr b="1" sz="1300" u="sng">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1300" u="sng">
                <a:solidFill>
                  <a:schemeClr val="dk2"/>
                </a:solidFill>
              </a:rPr>
              <a:t>Challenges</a:t>
            </a:r>
            <a:br>
              <a:rPr lang="en" sz="1300" u="sng">
                <a:solidFill>
                  <a:schemeClr val="dk2"/>
                </a:solidFill>
              </a:rPr>
            </a:br>
            <a:endParaRPr sz="1300" u="sng">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ESP-32 supports only 16 bit integers </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 floating point operations till 1 decimal place (Very inefficient).</a:t>
            </a:r>
            <a:endParaRPr sz="1300">
              <a:solidFill>
                <a:schemeClr val="dk2"/>
              </a:solidFill>
            </a:endParaRPr>
          </a:p>
          <a:p>
            <a:pPr indent="0" lvl="0" marL="0" rtl="0" algn="l">
              <a:lnSpc>
                <a:spcPct val="115000"/>
              </a:lnSpc>
              <a:spcBef>
                <a:spcPts val="0"/>
              </a:spcBef>
              <a:spcAft>
                <a:spcPts val="0"/>
              </a:spcAft>
              <a:buNone/>
            </a:pPr>
            <a:r>
              <a:t/>
            </a:r>
            <a:endParaRPr b="1" sz="1300" u="sng"/>
          </a:p>
          <a:p>
            <a:pPr indent="0" lvl="0" marL="0" rtl="0" algn="l">
              <a:lnSpc>
                <a:spcPct val="115000"/>
              </a:lnSpc>
              <a:spcBef>
                <a:spcPts val="0"/>
              </a:spcBef>
              <a:spcAft>
                <a:spcPts val="0"/>
              </a:spcAft>
              <a:buNone/>
            </a:pPr>
            <a:r>
              <a:t/>
            </a:r>
            <a:endParaRPr b="1" sz="1300" u="sng"/>
          </a:p>
          <a:p>
            <a:pPr indent="0" lvl="0" marL="0" rtl="0" algn="l">
              <a:lnSpc>
                <a:spcPct val="115000"/>
              </a:lnSpc>
              <a:spcBef>
                <a:spcPts val="0"/>
              </a:spcBef>
              <a:spcAft>
                <a:spcPts val="0"/>
              </a:spcAft>
              <a:buNone/>
            </a:pPr>
            <a:r>
              <a:t/>
            </a:r>
            <a:endParaRPr b="1" sz="1300" u="sng"/>
          </a:p>
          <a:p>
            <a:pPr indent="0" lvl="0" marL="0" rtl="0" algn="l">
              <a:lnSpc>
                <a:spcPct val="115000"/>
              </a:lnSpc>
              <a:spcBef>
                <a:spcPts val="0"/>
              </a:spcBef>
              <a:spcAft>
                <a:spcPts val="0"/>
              </a:spcAft>
              <a:buNone/>
            </a:pPr>
            <a:r>
              <a:rPr b="1" lang="en" sz="1300" u="sng"/>
              <a:t>Data Processing</a:t>
            </a:r>
            <a:br>
              <a:rPr lang="en" sz="1300" u="sng">
                <a:solidFill>
                  <a:srgbClr val="000000"/>
                </a:solidFill>
              </a:rPr>
            </a:br>
            <a:endParaRPr sz="1300" u="sng">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t>Converted the Air composition(input data) values from floating point to integral values within the 16 bit range.</a:t>
            </a:r>
            <a:endParaRPr sz="1300"/>
          </a:p>
          <a:p>
            <a:pPr indent="0" lvl="0" marL="0" rtl="0" algn="l">
              <a:lnSpc>
                <a:spcPct val="115000"/>
              </a:lnSpc>
              <a:spcBef>
                <a:spcPts val="0"/>
              </a:spcBef>
              <a:spcAft>
                <a:spcPts val="0"/>
              </a:spcAft>
              <a:buNone/>
            </a:pPr>
            <a:r>
              <a:t/>
            </a:r>
            <a:endParaRPr sz="1300"/>
          </a:p>
        </p:txBody>
      </p:sp>
      <p:sp>
        <p:nvSpPr>
          <p:cNvPr id="294" name="Google Shape;294;p37"/>
          <p:cNvSpPr/>
          <p:nvPr/>
        </p:nvSpPr>
        <p:spPr>
          <a:xfrm>
            <a:off x="0" y="-60869"/>
            <a:ext cx="6942600" cy="854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Baskerville"/>
              <a:ea typeface="Libre Baskerville"/>
              <a:cs typeface="Libre Baskerville"/>
              <a:sym typeface="Libre Baskerville"/>
            </a:endParaRPr>
          </a:p>
        </p:txBody>
      </p:sp>
      <p:sp>
        <p:nvSpPr>
          <p:cNvPr id="295" name="Google Shape;295;p37"/>
          <p:cNvSpPr txBox="1"/>
          <p:nvPr/>
        </p:nvSpPr>
        <p:spPr>
          <a:xfrm>
            <a:off x="311700" y="64025"/>
            <a:ext cx="8520600" cy="6234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2"/>
              </a:buClr>
              <a:buSzPts val="1100"/>
              <a:buFont typeface="Arial"/>
              <a:buNone/>
            </a:pPr>
            <a:r>
              <a:rPr b="1" lang="en" sz="2700">
                <a:solidFill>
                  <a:schemeClr val="lt1"/>
                </a:solidFill>
                <a:latin typeface="Raleway"/>
                <a:ea typeface="Raleway"/>
                <a:cs typeface="Raleway"/>
                <a:sym typeface="Raleway"/>
              </a:rPr>
              <a:t>ML Model  |  ESP-32  | Emlearn Library</a:t>
            </a:r>
            <a:endParaRPr b="1" sz="3000">
              <a:solidFill>
                <a:srgbClr val="000000"/>
              </a:solidFill>
              <a:latin typeface="Raleway"/>
              <a:ea typeface="Raleway"/>
              <a:cs typeface="Raleway"/>
              <a:sym typeface="Raleway"/>
            </a:endParaRPr>
          </a:p>
        </p:txBody>
      </p:sp>
      <p:cxnSp>
        <p:nvCxnSpPr>
          <p:cNvPr id="296" name="Google Shape;296;p37"/>
          <p:cNvCxnSpPr/>
          <p:nvPr/>
        </p:nvCxnSpPr>
        <p:spPr>
          <a:xfrm>
            <a:off x="4495800" y="1068425"/>
            <a:ext cx="15000" cy="3278700"/>
          </a:xfrm>
          <a:prstGeom prst="straightConnector1">
            <a:avLst/>
          </a:prstGeom>
          <a:noFill/>
          <a:ln cap="flat" cmpd="sng" w="19050">
            <a:solidFill>
              <a:srgbClr val="999999"/>
            </a:solidFill>
            <a:prstDash val="lgDash"/>
            <a:round/>
            <a:headEnd len="med" w="med" type="none"/>
            <a:tailEnd len="med" w="med" type="none"/>
          </a:ln>
        </p:spPr>
      </p:cxnSp>
      <p:sp>
        <p:nvSpPr>
          <p:cNvPr id="297" name="Google Shape;297;p37"/>
          <p:cNvSpPr txBox="1"/>
          <p:nvPr/>
        </p:nvSpPr>
        <p:spPr>
          <a:xfrm>
            <a:off x="494700" y="1068425"/>
            <a:ext cx="3733200" cy="383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u="sng"/>
              <a:t>ML-Models used</a:t>
            </a:r>
            <a:r>
              <a:rPr b="1" lang="en" sz="1300" u="sng"/>
              <a:t> </a:t>
            </a:r>
            <a:br>
              <a:rPr lang="en" sz="1300" u="sng">
                <a:solidFill>
                  <a:srgbClr val="000000"/>
                </a:solidFill>
              </a:rPr>
            </a:br>
            <a:endParaRPr sz="1300" u="sng">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t>Decision Trees, Random Forest, Extra Trees, Gaussian Naive Bayes, Neural Network (sklearn mlp)</a:t>
            </a:r>
            <a:br>
              <a:rPr lang="en" sz="1300"/>
            </a:b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u="sng"/>
              <a:t>Why Emlearn Library</a:t>
            </a:r>
            <a:br>
              <a:rPr lang="en" sz="1300" u="sng">
                <a:solidFill>
                  <a:srgbClr val="000000"/>
                </a:solidFill>
              </a:rPr>
            </a:br>
            <a:endParaRPr sz="1300" u="sng">
              <a:solidFill>
                <a:srgbClr val="000000"/>
              </a:solidFill>
            </a:endParaRPr>
          </a:p>
          <a:p>
            <a:pPr indent="-311150" lvl="0" marL="457200" rtl="0" algn="l">
              <a:lnSpc>
                <a:spcPct val="115000"/>
              </a:lnSpc>
              <a:spcBef>
                <a:spcPts val="0"/>
              </a:spcBef>
              <a:spcAft>
                <a:spcPts val="0"/>
              </a:spcAft>
              <a:buSzPts val="1300"/>
              <a:buChar char="➔"/>
            </a:pPr>
            <a:r>
              <a:rPr lang="en" sz="1300">
                <a:solidFill>
                  <a:schemeClr val="dk2"/>
                </a:solidFill>
              </a:rPr>
              <a:t>We cannot train ML-models on ESP-32</a:t>
            </a:r>
            <a:endParaRPr sz="1300">
              <a:solidFill>
                <a:schemeClr val="dk2"/>
              </a:solidFill>
            </a:endParaRPr>
          </a:p>
          <a:p>
            <a:pPr indent="-311150" lvl="0" marL="457200" rtl="0" algn="l">
              <a:lnSpc>
                <a:spcPct val="115000"/>
              </a:lnSpc>
              <a:spcBef>
                <a:spcPts val="0"/>
              </a:spcBef>
              <a:spcAft>
                <a:spcPts val="0"/>
              </a:spcAft>
              <a:buSzPts val="1300"/>
              <a:buChar char="➔"/>
            </a:pPr>
            <a:r>
              <a:rPr lang="en" sz="1300">
                <a:solidFill>
                  <a:schemeClr val="dk2"/>
                </a:solidFill>
              </a:rPr>
              <a:t>Converts ML Models to efficient C code.</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Easy to deploy to any microcontroller with c99 compiler</a:t>
            </a:r>
            <a:endParaRPr sz="1300">
              <a:solidFill>
                <a:schemeClr val="dk2"/>
              </a:solidFill>
            </a:endParaRPr>
          </a:p>
        </p:txBody>
      </p:sp>
      <p:pic>
        <p:nvPicPr>
          <p:cNvPr id="298" name="Google Shape;298;p37"/>
          <p:cNvPicPr preferRelativeResize="0"/>
          <p:nvPr/>
        </p:nvPicPr>
        <p:blipFill>
          <a:blip r:embed="rId3">
            <a:alphaModFix/>
          </a:blip>
          <a:stretch>
            <a:fillRect/>
          </a:stretch>
        </p:blipFill>
        <p:spPr>
          <a:xfrm>
            <a:off x="7433300" y="2571752"/>
            <a:ext cx="989574" cy="989574"/>
          </a:xfrm>
          <a:prstGeom prst="rect">
            <a:avLst/>
          </a:prstGeom>
          <a:noFill/>
          <a:ln>
            <a:noFill/>
          </a:ln>
        </p:spPr>
      </p:pic>
      <p:pic>
        <p:nvPicPr>
          <p:cNvPr id="299" name="Google Shape;299;p37"/>
          <p:cNvPicPr preferRelativeResize="0"/>
          <p:nvPr/>
        </p:nvPicPr>
        <p:blipFill>
          <a:blip r:embed="rId4">
            <a:alphaModFix/>
          </a:blip>
          <a:stretch>
            <a:fillRect/>
          </a:stretch>
        </p:blipFill>
        <p:spPr>
          <a:xfrm>
            <a:off x="7361787" y="861125"/>
            <a:ext cx="1132613" cy="1132613"/>
          </a:xfrm>
          <a:prstGeom prst="rect">
            <a:avLst/>
          </a:prstGeom>
          <a:noFill/>
          <a:ln>
            <a:noFill/>
          </a:ln>
        </p:spPr>
      </p:pic>
      <p:sp>
        <p:nvSpPr>
          <p:cNvPr id="300" name="Google Shape;300;p37"/>
          <p:cNvSpPr txBox="1"/>
          <p:nvPr/>
        </p:nvSpPr>
        <p:spPr>
          <a:xfrm>
            <a:off x="311700" y="4820400"/>
            <a:ext cx="8352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99999"/>
                </a:solidFill>
              </a:rPr>
              <a:t>Image sources: </a:t>
            </a:r>
            <a:r>
              <a:rPr lang="en" sz="900" u="sng">
                <a:solidFill>
                  <a:srgbClr val="999999"/>
                </a:solidFill>
                <a:hlinkClick r:id="rId5">
                  <a:extLst>
                    <a:ext uri="{A12FA001-AC4F-418D-AE19-62706E023703}">
                      <ahyp:hlinkClr val="tx"/>
                    </a:ext>
                  </a:extLst>
                </a:hlinkClick>
              </a:rPr>
              <a:t>https://www.flaticon.com </a:t>
            </a:r>
            <a:r>
              <a:rPr lang="en" sz="900">
                <a:solidFill>
                  <a:srgbClr val="999999"/>
                </a:solidFill>
              </a:rPr>
              <a:t>, </a:t>
            </a:r>
            <a:r>
              <a:rPr lang="en" sz="900" u="sng">
                <a:solidFill>
                  <a:srgbClr val="999999"/>
                </a:solidFill>
              </a:rPr>
              <a:t>https://emlearn.readthedocs.io/en/latest/source/README.html</a:t>
            </a:r>
            <a:endParaRPr sz="900" u="sng">
              <a:solidFill>
                <a:srgbClr val="999999"/>
              </a:solidFill>
            </a:endParaRPr>
          </a:p>
        </p:txBody>
      </p:sp>
      <p:pic>
        <p:nvPicPr>
          <p:cNvPr id="301" name="Google Shape;301;p37"/>
          <p:cNvPicPr preferRelativeResize="0"/>
          <p:nvPr/>
        </p:nvPicPr>
        <p:blipFill>
          <a:blip r:embed="rId6">
            <a:alphaModFix/>
          </a:blip>
          <a:stretch>
            <a:fillRect/>
          </a:stretch>
        </p:blipFill>
        <p:spPr>
          <a:xfrm>
            <a:off x="2182613" y="2571746"/>
            <a:ext cx="2126217" cy="85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